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6" r:id="rId3"/>
    <p:sldId id="538" r:id="rId4"/>
    <p:sldId id="493" r:id="rId5"/>
    <p:sldId id="498" r:id="rId6"/>
    <p:sldId id="507" r:id="rId7"/>
    <p:sldId id="508" r:id="rId8"/>
    <p:sldId id="540" r:id="rId9"/>
    <p:sldId id="512" r:id="rId10"/>
    <p:sldId id="513" r:id="rId11"/>
    <p:sldId id="514" r:id="rId12"/>
    <p:sldId id="516" r:id="rId13"/>
    <p:sldId id="518" r:id="rId14"/>
    <p:sldId id="519" r:id="rId15"/>
    <p:sldId id="521" r:id="rId16"/>
    <p:sldId id="520" r:id="rId17"/>
    <p:sldId id="544" r:id="rId18"/>
    <p:sldId id="455" r:id="rId19"/>
    <p:sldId id="522" r:id="rId20"/>
    <p:sldId id="543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 Naudin" initials="TN" lastIdx="5" clrIdx="0">
    <p:extLst>
      <p:ext uri="{19B8F6BF-5375-455C-9EA6-DF929625EA0E}">
        <p15:presenceInfo xmlns:p15="http://schemas.microsoft.com/office/powerpoint/2012/main" userId="083424312f4f57d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0D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12" autoAdjust="0"/>
  </p:normalViewPr>
  <p:slideViewPr>
    <p:cSldViewPr snapToGrid="0">
      <p:cViewPr varScale="1">
        <p:scale>
          <a:sx n="65" d="100"/>
          <a:sy n="65" d="100"/>
        </p:scale>
        <p:origin x="68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1DD64BF-3253-1C3A-8868-C5E7A8B5CA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653478-B097-6AF0-39C9-5C93CDA4E8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B0ECF9-3AE7-464C-B2D5-E1EFBE03626E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DC50DC8-8CA5-41D6-A700-806EDA3112A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2FE8FCA-83BC-7400-CD9A-3E5692E08D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F6983A-E34F-4416-89F9-8B614592668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03175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2AD0C0-E4A7-440C-AD13-C115E2C49F3B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AE723E-6192-40AA-AF4E-EBCE9D495D8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04503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82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39953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64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759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506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78852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73095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60762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73189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9855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AE723E-6192-40AA-AF4E-EBCE9D495D8C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84215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775FF-2D4B-4F2A-B991-8CA531F0A461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2743200" cy="365125"/>
          </a:xfrm>
        </p:spPr>
        <p:txBody>
          <a:bodyPr/>
          <a:lstStyle>
            <a:lvl1pPr>
              <a:defRPr sz="1350" b="1" i="0" baseline="0">
                <a:solidFill>
                  <a:srgbClr val="290D77"/>
                </a:solidFill>
              </a:defRPr>
            </a:lvl1pPr>
          </a:lstStyle>
          <a:p>
            <a:fld id="{04936570-D1AC-49F9-8F00-D389C6B2A991}" type="slidenum">
              <a:rPr lang="it-IT" smtClean="0"/>
              <a:pPr/>
              <a:t>‹N°›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12073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0FB6E-D862-4568-B81E-8F9949F1C140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0309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DDFD7-C0D4-484E-9DB5-228B92B1F46C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488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8EA4E-FD21-4279-934A-A4E46218B71E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1880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42FFE3-428E-42DB-9E6A-1E2DBC3DB216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81988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CFAA-D7D9-4707-8654-041DB1A2AAD0}" type="datetime1">
              <a:rPr lang="it-IT" smtClean="0"/>
              <a:t>24/09/2024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33726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62DB26-1B6B-4F27-9024-D76915BF48F1}" type="datetime1">
              <a:rPr lang="it-IT" smtClean="0"/>
              <a:t>24/09/2024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1159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E7D33-7ED9-4F1F-A80B-0F3313CB9A01}" type="datetime1">
              <a:rPr lang="it-IT" smtClean="0"/>
              <a:t>24/09/2024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909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246DD-C4D7-4258-BE95-41A8C79C0AAA}" type="datetime1">
              <a:rPr lang="it-IT" smtClean="0"/>
              <a:t>24/09/2024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5951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447BC-A00F-46EF-A44C-A36A6E10E504}" type="datetime1">
              <a:rPr lang="it-IT" smtClean="0"/>
              <a:t>24/09/2024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1718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E4CFA-CC8E-4542-BBCC-45D3669D9605}" type="datetime1">
              <a:rPr lang="it-IT" smtClean="0"/>
              <a:t>24/09/2024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6993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82DFF-5D80-4A18-89CE-0B562D522FFA}" type="datetime1">
              <a:rPr lang="it-IT" smtClean="0"/>
              <a:t>24/09/2024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36570-D1AC-49F9-8F00-D389C6B2A991}" type="slidenum">
              <a:rPr lang="it-IT" smtClean="0"/>
              <a:t>‹N°›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157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35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400.png"/><Relationship Id="rId4" Type="http://schemas.openxmlformats.org/officeDocument/2006/relationships/image" Target="../media/image2.pn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48.png"/><Relationship Id="rId5" Type="http://schemas.openxmlformats.org/officeDocument/2006/relationships/image" Target="../media/image21.png"/><Relationship Id="rId10" Type="http://schemas.openxmlformats.org/officeDocument/2006/relationships/image" Target="../media/image47.png"/><Relationship Id="rId4" Type="http://schemas.openxmlformats.org/officeDocument/2006/relationships/image" Target="../media/image2.png"/><Relationship Id="rId9" Type="http://schemas.openxmlformats.org/officeDocument/2006/relationships/image" Target="../media/image4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10" Type="http://schemas.openxmlformats.org/officeDocument/2006/relationships/image" Target="../media/image57.png"/><Relationship Id="rId4" Type="http://schemas.openxmlformats.org/officeDocument/2006/relationships/image" Target="../media/image2.png"/><Relationship Id="rId9" Type="http://schemas.openxmlformats.org/officeDocument/2006/relationships/image" Target="../media/image5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hyperlink" Target="https://pixabay.com/fr/le-feu-chaud-flamme-puissance-305341/" TargetMode="Externa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999C94EB-315D-596E-17FA-FDD6E4C4D54B}"/>
              </a:ext>
            </a:extLst>
          </p:cNvPr>
          <p:cNvSpPr/>
          <p:nvPr/>
        </p:nvSpPr>
        <p:spPr>
          <a:xfrm>
            <a:off x="1754908" y="1395434"/>
            <a:ext cx="8682181" cy="1183874"/>
          </a:xfrm>
          <a:prstGeom prst="roundRect">
            <a:avLst/>
          </a:prstGeom>
          <a:solidFill>
            <a:srgbClr val="290D7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740483"/>
            <a:ext cx="9144000" cy="685343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bg1"/>
                </a:solidFill>
              </a:rPr>
              <a:t>Mesure du champ de température dans une goutte d’émulsion d’eau dans l’huile par LIF-2c.</a:t>
            </a:r>
            <a:endParaRPr lang="fr-FR" sz="8000" b="1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B0957979-66FE-11AD-798B-5B4656DD9844}"/>
              </a:ext>
            </a:extLst>
          </p:cNvPr>
          <p:cNvSpPr txBox="1"/>
          <p:nvPr/>
        </p:nvSpPr>
        <p:spPr>
          <a:xfrm>
            <a:off x="3578512" y="3591798"/>
            <a:ext cx="5034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>
                <a:latin typeface="+mj-lt"/>
              </a:rPr>
              <a:t>Authors</a:t>
            </a:r>
            <a:r>
              <a:rPr lang="fr-FR" b="1" u="sng" dirty="0">
                <a:latin typeface="+mj-lt"/>
              </a:rPr>
              <a:t>:</a:t>
            </a:r>
          </a:p>
          <a:p>
            <a:r>
              <a:rPr lang="fr-FR" dirty="0">
                <a:latin typeface="+mj-lt"/>
              </a:rPr>
              <a:t>T. Naudin</a:t>
            </a:r>
            <a:r>
              <a:rPr lang="fr-FR" b="1" dirty="0">
                <a:latin typeface="+mj-lt"/>
              </a:rPr>
              <a:t>(1,2)</a:t>
            </a:r>
            <a:r>
              <a:rPr lang="fr-FR" dirty="0">
                <a:latin typeface="+mj-lt"/>
              </a:rPr>
              <a:t>,</a:t>
            </a:r>
            <a:r>
              <a:rPr lang="fr-FR" b="1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R.Calabria</a:t>
            </a:r>
            <a:r>
              <a:rPr lang="fr-FR" b="1" dirty="0">
                <a:latin typeface="+mj-lt"/>
              </a:rPr>
              <a:t>(1)</a:t>
            </a:r>
            <a:r>
              <a:rPr lang="fr-FR" dirty="0">
                <a:latin typeface="+mj-lt"/>
              </a:rPr>
              <a:t>, D. </a:t>
            </a:r>
            <a:r>
              <a:rPr lang="fr-FR" dirty="0" err="1">
                <a:latin typeface="+mj-lt"/>
              </a:rPr>
              <a:t>Tarlet</a:t>
            </a:r>
            <a:r>
              <a:rPr lang="fr-FR" b="1" dirty="0">
                <a:latin typeface="+mj-lt"/>
              </a:rPr>
              <a:t>(2)</a:t>
            </a:r>
            <a:r>
              <a:rPr lang="fr-FR" dirty="0">
                <a:latin typeface="+mj-lt"/>
              </a:rPr>
              <a:t>, P. </a:t>
            </a:r>
            <a:r>
              <a:rPr lang="fr-FR" dirty="0" err="1">
                <a:latin typeface="+mj-lt"/>
              </a:rPr>
              <a:t>Massoli</a:t>
            </a:r>
            <a:r>
              <a:rPr lang="fr-FR" b="1" dirty="0">
                <a:latin typeface="+mj-lt"/>
              </a:rPr>
              <a:t>(1)</a:t>
            </a:r>
            <a:r>
              <a:rPr lang="fr-FR" dirty="0">
                <a:latin typeface="+mj-lt"/>
              </a:rPr>
              <a:t>, J. </a:t>
            </a:r>
            <a:r>
              <a:rPr lang="fr-FR" dirty="0" err="1">
                <a:latin typeface="+mj-lt"/>
              </a:rPr>
              <a:t>Bellettre</a:t>
            </a:r>
            <a:r>
              <a:rPr lang="fr-FR" b="1" dirty="0">
                <a:latin typeface="+mj-lt"/>
              </a:rPr>
              <a:t>(2)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8D76046-AF5E-AA84-61AF-C98BD46E652C}"/>
              </a:ext>
            </a:extLst>
          </p:cNvPr>
          <p:cNvSpPr txBox="1"/>
          <p:nvPr/>
        </p:nvSpPr>
        <p:spPr>
          <a:xfrm>
            <a:off x="3578512" y="4895038"/>
            <a:ext cx="4849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</a:rPr>
              <a:t>(1) </a:t>
            </a:r>
            <a:r>
              <a:rPr lang="fr-FR" sz="1600" dirty="0">
                <a:latin typeface="+mj-lt"/>
              </a:rPr>
              <a:t>CNR - </a:t>
            </a:r>
            <a:r>
              <a:rPr lang="fr-FR" sz="1600" dirty="0" err="1">
                <a:latin typeface="+mj-lt"/>
              </a:rPr>
              <a:t>Istituto</a:t>
            </a:r>
            <a:r>
              <a:rPr lang="fr-FR" sz="1600" dirty="0">
                <a:latin typeface="+mj-lt"/>
              </a:rPr>
              <a:t> di </a:t>
            </a:r>
            <a:r>
              <a:rPr lang="fr-FR" sz="1600" dirty="0" err="1">
                <a:latin typeface="+mj-lt"/>
              </a:rPr>
              <a:t>Scienze</a:t>
            </a:r>
            <a:r>
              <a:rPr lang="fr-FR" sz="1600" dirty="0">
                <a:latin typeface="+mj-lt"/>
              </a:rPr>
              <a:t> e </a:t>
            </a:r>
            <a:r>
              <a:rPr lang="fr-FR" sz="1600" dirty="0" err="1">
                <a:latin typeface="+mj-lt"/>
              </a:rPr>
              <a:t>Tecnologie</a:t>
            </a:r>
            <a:r>
              <a:rPr lang="fr-FR" sz="1600" dirty="0">
                <a:latin typeface="+mj-lt"/>
              </a:rPr>
              <a:t> per l’Energia e la </a:t>
            </a:r>
            <a:r>
              <a:rPr lang="fr-FR" sz="1600" dirty="0" err="1">
                <a:latin typeface="+mj-lt"/>
              </a:rPr>
              <a:t>Mobilità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Sostenibili</a:t>
            </a:r>
            <a:r>
              <a:rPr lang="fr-FR" sz="1600" dirty="0">
                <a:latin typeface="+mj-lt"/>
              </a:rPr>
              <a:t> – Naples, </a:t>
            </a:r>
            <a:r>
              <a:rPr lang="fr-FR" sz="1600" dirty="0" err="1">
                <a:latin typeface="+mj-lt"/>
              </a:rPr>
              <a:t>Italy</a:t>
            </a:r>
            <a:endParaRPr lang="fr-FR" sz="1600" dirty="0">
              <a:latin typeface="+mj-lt"/>
            </a:endParaRPr>
          </a:p>
          <a:p>
            <a:r>
              <a:rPr lang="fr-FR" sz="1600" b="1" dirty="0">
                <a:latin typeface="+mj-lt"/>
              </a:rPr>
              <a:t>(2) </a:t>
            </a:r>
            <a:r>
              <a:rPr lang="fr-FR" sz="1600" dirty="0">
                <a:latin typeface="+mj-lt"/>
              </a:rPr>
              <a:t>Laboratoire de Thermique et Energie, CNRS UMR 6607 – Nantes Université, France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</a:t>
            </a:fld>
            <a:endParaRPr lang="it-IT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F8E3691-9386-D177-C7F4-7C4494EFAC90}"/>
              </a:ext>
            </a:extLst>
          </p:cNvPr>
          <p:cNvSpPr txBox="1"/>
          <p:nvPr/>
        </p:nvSpPr>
        <p:spPr>
          <a:xfrm>
            <a:off x="2885722" y="6307613"/>
            <a:ext cx="67752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/>
              <a:t>Journées</a:t>
            </a:r>
            <a:r>
              <a:rPr lang="en-US" sz="1600" i="1" dirty="0" smtClean="0"/>
              <a:t> </a:t>
            </a:r>
            <a:r>
              <a:rPr lang="en-US" sz="1600" i="1" dirty="0" err="1" smtClean="0"/>
              <a:t>annuelles</a:t>
            </a:r>
            <a:r>
              <a:rPr lang="en-US" sz="1600" i="1" dirty="0" smtClean="0"/>
              <a:t> du GDR CNRS TRANS-INTER, </a:t>
            </a:r>
            <a:r>
              <a:rPr lang="en-US" sz="1600" i="1" dirty="0" err="1" smtClean="0"/>
              <a:t>Aussois</a:t>
            </a:r>
            <a:r>
              <a:rPr lang="en-US" sz="1600" i="1" dirty="0" smtClean="0"/>
              <a:t>, 23-25 </a:t>
            </a:r>
            <a:r>
              <a:rPr lang="en-US" sz="1600" i="1" dirty="0" err="1" smtClean="0"/>
              <a:t>Septembre</a:t>
            </a:r>
            <a:r>
              <a:rPr lang="en-US" sz="1600" i="1" dirty="0" smtClean="0"/>
              <a:t> 2024</a:t>
            </a:r>
            <a:endParaRPr lang="fr-FR" sz="1600" i="1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38A2C57E-AD65-602A-C81A-09A4A8751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3366" y="3210708"/>
            <a:ext cx="3058140" cy="229360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8CEB537D-98C7-A744-D0FE-5C69A814F4A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70" y="3191972"/>
            <a:ext cx="3058140" cy="260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6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9504BFC-5138-0CA5-638F-B3E3DC0E4B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445" y="1299115"/>
            <a:ext cx="6269650" cy="2439017"/>
          </a:xfrm>
          <a:prstGeom prst="rect">
            <a:avLst/>
          </a:prstGeom>
        </p:spPr>
      </p:pic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C4814059-533A-0F3F-D4C3-E44D295AC4B5}"/>
              </a:ext>
            </a:extLst>
          </p:cNvPr>
          <p:cNvSpPr/>
          <p:nvPr/>
        </p:nvSpPr>
        <p:spPr>
          <a:xfrm>
            <a:off x="5494444" y="997829"/>
            <a:ext cx="6440601" cy="5484326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F6EBC529-5CC7-7DFA-E0EB-FC58EAF31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910" y="4189324"/>
            <a:ext cx="4826225" cy="236866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10</a:t>
            </a:fld>
            <a:endParaRPr lang="it-IT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2BE45F-545F-D7D4-A1D8-41F9ACDB1EBB}"/>
              </a:ext>
            </a:extLst>
          </p:cNvPr>
          <p:cNvSpPr txBox="1"/>
          <p:nvPr/>
        </p:nvSpPr>
        <p:spPr>
          <a:xfrm>
            <a:off x="360220" y="1821250"/>
            <a:ext cx="41471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j-lt"/>
              </a:rPr>
              <a:t>Setup </a:t>
            </a:r>
            <a:r>
              <a:rPr lang="fr-FR" sz="1600" dirty="0" err="1">
                <a:latin typeface="+mj-lt"/>
              </a:rPr>
              <a:t>based</a:t>
            </a:r>
            <a:r>
              <a:rPr lang="fr-FR" sz="1600" dirty="0">
                <a:latin typeface="+mj-lt"/>
              </a:rPr>
              <a:t> on 2cLIF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employed</a:t>
            </a:r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  <a:p>
            <a:pPr algn="just"/>
            <a:r>
              <a:rPr lang="fr-FR" sz="1600" dirty="0">
                <a:latin typeface="+mj-lt"/>
              </a:rPr>
              <a:t>The fluorescence light 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collected</a:t>
            </a:r>
            <a:r>
              <a:rPr lang="fr-FR" sz="1600" dirty="0">
                <a:latin typeface="+mj-lt"/>
              </a:rPr>
              <a:t> on </a:t>
            </a:r>
            <a:r>
              <a:rPr lang="fr-FR" sz="1600" dirty="0" err="1">
                <a:latin typeface="+mj-lt"/>
              </a:rPr>
              <a:t>two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wavelengths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simultaneously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thanks</a:t>
            </a:r>
            <a:r>
              <a:rPr lang="fr-FR" sz="1600" dirty="0">
                <a:latin typeface="+mj-lt"/>
              </a:rPr>
              <a:t> to a « </a:t>
            </a:r>
            <a:r>
              <a:rPr lang="fr-FR" sz="1600" dirty="0" err="1">
                <a:latin typeface="+mj-lt"/>
              </a:rPr>
              <a:t>beam</a:t>
            </a:r>
            <a:r>
              <a:rPr lang="fr-FR" sz="1600" dirty="0">
                <a:latin typeface="+mj-lt"/>
              </a:rPr>
              <a:t>-splitter » (</a:t>
            </a:r>
            <a:r>
              <a:rPr lang="fr-FR" sz="1600" i="1" dirty="0">
                <a:latin typeface="+mj-lt"/>
              </a:rPr>
              <a:t>Hamamatsu Gemini V-</a:t>
            </a:r>
            <a:r>
              <a:rPr lang="fr-FR" sz="1600" i="1" dirty="0" err="1">
                <a:latin typeface="+mj-lt"/>
              </a:rPr>
              <a:t>wiew</a:t>
            </a:r>
            <a:r>
              <a:rPr lang="fr-FR" sz="1600" dirty="0">
                <a:latin typeface="+mj-lt"/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58553C3E-C277-E3AC-CB71-645815603727}"/>
              </a:ext>
            </a:extLst>
          </p:cNvPr>
          <p:cNvSpPr/>
          <p:nvPr/>
        </p:nvSpPr>
        <p:spPr>
          <a:xfrm>
            <a:off x="7167420" y="2418521"/>
            <a:ext cx="1099126" cy="596428"/>
          </a:xfrm>
          <a:prstGeom prst="roundRect">
            <a:avLst/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A8BEE7A2-6291-3F1D-C0A4-B6431A75FD11}"/>
              </a:ext>
            </a:extLst>
          </p:cNvPr>
          <p:cNvCxnSpPr>
            <a:cxnSpLocks/>
          </p:cNvCxnSpPr>
          <p:nvPr/>
        </p:nvCxnSpPr>
        <p:spPr>
          <a:xfrm>
            <a:off x="7684654" y="3036601"/>
            <a:ext cx="0" cy="128601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ZoneTexte 31">
            <a:extLst>
              <a:ext uri="{FF2B5EF4-FFF2-40B4-BE49-F238E27FC236}">
                <a16:creationId xmlns:a16="http://schemas.microsoft.com/office/drawing/2014/main" id="{981FCFAF-B68F-C8F5-5EB7-BF05821282CB}"/>
              </a:ext>
            </a:extLst>
          </p:cNvPr>
          <p:cNvSpPr txBox="1"/>
          <p:nvPr/>
        </p:nvSpPr>
        <p:spPr>
          <a:xfrm>
            <a:off x="203055" y="3812376"/>
            <a:ext cx="485878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First </a:t>
            </a:r>
            <a:r>
              <a:rPr lang="fr-FR" sz="1600" dirty="0" err="1">
                <a:latin typeface="+mj-lt"/>
              </a:rPr>
              <a:t>step</a:t>
            </a:r>
            <a:r>
              <a:rPr lang="fr-FR" sz="1600" dirty="0">
                <a:latin typeface="+mj-lt"/>
              </a:rPr>
              <a:t> of the </a:t>
            </a:r>
            <a:r>
              <a:rPr lang="fr-FR" sz="1600" dirty="0" err="1">
                <a:latin typeface="+mj-lt"/>
              </a:rPr>
              <a:t>work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consisted</a:t>
            </a:r>
            <a:r>
              <a:rPr lang="fr-FR" sz="1600" dirty="0">
                <a:latin typeface="+mj-lt"/>
              </a:rPr>
              <a:t> on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characterization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of a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dye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suitable</a:t>
            </a:r>
            <a:r>
              <a:rPr lang="fr-FR" sz="1600" dirty="0">
                <a:latin typeface="+mj-lt"/>
              </a:rPr>
              <a:t> for </a:t>
            </a:r>
            <a:r>
              <a:rPr lang="fr-FR" sz="1600" dirty="0" err="1">
                <a:latin typeface="+mj-lt"/>
              </a:rPr>
              <a:t>our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experiment</a:t>
            </a:r>
            <a:r>
              <a:rPr lang="fr-FR" sz="1600" dirty="0">
                <a:latin typeface="+mj-lt"/>
              </a:rPr>
              <a:t> : </a:t>
            </a:r>
          </a:p>
          <a:p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High </a:t>
            </a:r>
            <a:r>
              <a:rPr lang="fr-FR" sz="1600" b="1" dirty="0" err="1">
                <a:latin typeface="+mj-lt"/>
              </a:rPr>
              <a:t>solubility</a:t>
            </a:r>
            <a:r>
              <a:rPr lang="fr-FR" sz="1600" b="1" dirty="0">
                <a:latin typeface="+mj-lt"/>
              </a:rPr>
              <a:t> in the </a:t>
            </a:r>
            <a:r>
              <a:rPr lang="fr-FR" sz="1600" b="1" dirty="0" err="1">
                <a:latin typeface="+mj-lt"/>
              </a:rPr>
              <a:t>liquid</a:t>
            </a:r>
            <a:r>
              <a:rPr lang="fr-FR" sz="1600" b="1" dirty="0">
                <a:latin typeface="+mj-lt"/>
              </a:rPr>
              <a:t> of </a:t>
            </a:r>
            <a:r>
              <a:rPr lang="fr-FR" sz="1600" b="1" dirty="0" err="1">
                <a:latin typeface="+mj-lt"/>
              </a:rPr>
              <a:t>interst</a:t>
            </a:r>
            <a:endParaRPr lang="fr-FR" sz="1600" b="1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>
                <a:latin typeface="+mj-lt"/>
              </a:rPr>
              <a:t>Can </a:t>
            </a:r>
            <a:r>
              <a:rPr lang="fr-FR" sz="1600" b="1" dirty="0" err="1">
                <a:latin typeface="+mj-lt"/>
              </a:rPr>
              <a:t>be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excited</a:t>
            </a:r>
            <a:r>
              <a:rPr lang="fr-FR" sz="1600" b="1" dirty="0">
                <a:latin typeface="+mj-lt"/>
              </a:rPr>
              <a:t> by the laser </a:t>
            </a:r>
            <a:r>
              <a:rPr lang="fr-FR" sz="1600" b="1" dirty="0" err="1">
                <a:latin typeface="+mj-lt"/>
              </a:rPr>
              <a:t>wavelength</a:t>
            </a:r>
            <a:r>
              <a:rPr lang="fr-FR" sz="1600" b="1" dirty="0">
                <a:latin typeface="+mj-lt"/>
              </a:rPr>
              <a:t>  </a:t>
            </a:r>
            <a:r>
              <a:rPr lang="fr-FR" sz="1600" dirty="0">
                <a:latin typeface="+mj-lt"/>
              </a:rPr>
              <a:t>(532 nm)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b="1" dirty="0" err="1">
                <a:latin typeface="+mj-lt"/>
              </a:rPr>
              <a:t>Sufficient</a:t>
            </a:r>
            <a:r>
              <a:rPr lang="fr-FR" sz="1600" b="1" dirty="0">
                <a:latin typeface="+mj-lt"/>
              </a:rPr>
              <a:t> temperature </a:t>
            </a:r>
            <a:r>
              <a:rPr lang="fr-FR" sz="1600" b="1" dirty="0" err="1">
                <a:latin typeface="+mj-lt"/>
              </a:rPr>
              <a:t>sensitivity</a:t>
            </a:r>
            <a:r>
              <a:rPr lang="fr-FR" sz="1600" b="1" dirty="0">
                <a:latin typeface="+mj-lt"/>
              </a:rPr>
              <a:t> and </a:t>
            </a:r>
            <a:r>
              <a:rPr lang="fr-FR" sz="1600" b="1" dirty="0" err="1">
                <a:latin typeface="+mj-lt"/>
              </a:rPr>
              <a:t>emission</a:t>
            </a:r>
            <a:r>
              <a:rPr lang="fr-FR" sz="1600" b="1" dirty="0">
                <a:latin typeface="+mj-lt"/>
              </a:rPr>
              <a:t> in the visible </a:t>
            </a:r>
            <a:r>
              <a:rPr lang="fr-FR" sz="1600" b="1" dirty="0" err="1">
                <a:latin typeface="+mj-lt"/>
              </a:rPr>
              <a:t>spectrum</a:t>
            </a:r>
            <a:endParaRPr lang="fr-FR" sz="1600" b="1" dirty="0">
              <a:latin typeface="+mj-lt"/>
            </a:endParaRPr>
          </a:p>
          <a:p>
            <a:endParaRPr lang="fr-FR" dirty="0"/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FE2DABCD-C987-EF87-9A39-8AAB23C89218}"/>
              </a:ext>
            </a:extLst>
          </p:cNvPr>
          <p:cNvCxnSpPr>
            <a:cxnSpLocks/>
          </p:cNvCxnSpPr>
          <p:nvPr/>
        </p:nvCxnSpPr>
        <p:spPr>
          <a:xfrm>
            <a:off x="4729017" y="2716735"/>
            <a:ext cx="64626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 : coins arrondis 36">
            <a:extLst>
              <a:ext uri="{FF2B5EF4-FFF2-40B4-BE49-F238E27FC236}">
                <a16:creationId xmlns:a16="http://schemas.microsoft.com/office/drawing/2014/main" id="{613EB65D-7838-4889-51C7-443E0A1635E8}"/>
              </a:ext>
            </a:extLst>
          </p:cNvPr>
          <p:cNvSpPr/>
          <p:nvPr/>
        </p:nvSpPr>
        <p:spPr>
          <a:xfrm>
            <a:off x="203055" y="1722644"/>
            <a:ext cx="4462355" cy="1847268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77ED9B1-8DA3-0C85-13F7-060A2401CCCD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9" name="Titre 11">
            <a:extLst>
              <a:ext uri="{FF2B5EF4-FFF2-40B4-BE49-F238E27FC236}">
                <a16:creationId xmlns:a16="http://schemas.microsoft.com/office/drawing/2014/main" id="{C78E3459-331E-7B7C-F125-C0F6E75F8A9E}"/>
              </a:ext>
            </a:extLst>
          </p:cNvPr>
          <p:cNvSpPr txBox="1">
            <a:spLocks/>
          </p:cNvSpPr>
          <p:nvPr/>
        </p:nvSpPr>
        <p:spPr>
          <a:xfrm>
            <a:off x="275900" y="1137220"/>
            <a:ext cx="4913746" cy="1288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700" b="1">
                <a:solidFill>
                  <a:srgbClr val="290D77"/>
                </a:solidFill>
              </a:rPr>
              <a:t>Experimental approach</a:t>
            </a:r>
            <a:r>
              <a:rPr lang="fr-FR"/>
              <a:t/>
            </a:r>
            <a:br>
              <a:rPr lang="fr-FR"/>
            </a:b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81BF22F-B5C6-3F34-BBE6-D71EB6E1B82B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Materials &amp; Methods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2574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5C11F3C8-5773-74B0-0AE6-C51F4FF67390}"/>
              </a:ext>
            </a:extLst>
          </p:cNvPr>
          <p:cNvSpPr/>
          <p:nvPr/>
        </p:nvSpPr>
        <p:spPr>
          <a:xfrm>
            <a:off x="3990110" y="3952095"/>
            <a:ext cx="8080280" cy="2573033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A8D3FC5D-5136-CDCE-7BDB-CC8BE123EA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7225" y="4056340"/>
            <a:ext cx="3147997" cy="236099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11</a:t>
            </a:fld>
            <a:endParaRPr lang="it-IT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A2BE45F-545F-D7D4-A1D8-41F9ACDB1EBB}"/>
              </a:ext>
            </a:extLst>
          </p:cNvPr>
          <p:cNvSpPr txBox="1"/>
          <p:nvPr/>
        </p:nvSpPr>
        <p:spPr>
          <a:xfrm>
            <a:off x="360220" y="1821250"/>
            <a:ext cx="4147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 err="1">
                <a:latin typeface="+mj-lt"/>
              </a:rPr>
              <a:t>Used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dye</a:t>
            </a:r>
            <a:r>
              <a:rPr lang="fr-FR" sz="1600" dirty="0">
                <a:latin typeface="+mj-lt"/>
              </a:rPr>
              <a:t> :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Pyrromethene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567, </a:t>
            </a:r>
            <a:r>
              <a:rPr lang="fr-FR" sz="1600" dirty="0" err="1">
                <a:solidFill>
                  <a:srgbClr val="FF0000"/>
                </a:solidFill>
                <a:latin typeface="+mj-lt"/>
              </a:rPr>
              <a:t>because</a:t>
            </a:r>
            <a:r>
              <a:rPr lang="fr-FR" sz="1600" dirty="0">
                <a:solidFill>
                  <a:srgbClr val="FF0000"/>
                </a:solidFill>
                <a:latin typeface="+mj-lt"/>
              </a:rPr>
              <a:t> of </a:t>
            </a:r>
            <a:r>
              <a:rPr lang="fr-FR" sz="1600" dirty="0">
                <a:latin typeface="+mj-lt"/>
              </a:rPr>
              <a:t>high </a:t>
            </a:r>
            <a:r>
              <a:rPr lang="fr-FR" sz="1600" dirty="0" err="1">
                <a:latin typeface="+mj-lt"/>
              </a:rPr>
              <a:t>solubility</a:t>
            </a:r>
            <a:r>
              <a:rPr lang="fr-FR" sz="1600" dirty="0">
                <a:latin typeface="+mj-lt"/>
              </a:rPr>
              <a:t> in the </a:t>
            </a:r>
            <a:r>
              <a:rPr lang="fr-FR" sz="1600" dirty="0" err="1">
                <a:latin typeface="+mj-lt"/>
              </a:rPr>
              <a:t>tetradecane</a:t>
            </a:r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AD847C-2476-52C3-DE6E-31BA8FF73B2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0322" y="891764"/>
            <a:ext cx="3551678" cy="2663758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88AA59A-9800-3D95-333D-5ABE2A6DCA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020" y="860598"/>
            <a:ext cx="3583238" cy="2687428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4D9F7327-7FE6-930C-A78E-FE5638A203C7}"/>
              </a:ext>
            </a:extLst>
          </p:cNvPr>
          <p:cNvSpPr txBox="1"/>
          <p:nvPr/>
        </p:nvSpPr>
        <p:spPr>
          <a:xfrm>
            <a:off x="455809" y="2882315"/>
            <a:ext cx="27452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u="sng" dirty="0" err="1">
                <a:latin typeface="+mj-lt"/>
              </a:rPr>
              <a:t>Step</a:t>
            </a:r>
            <a:r>
              <a:rPr lang="fr-FR" sz="1600" b="1" u="sng" dirty="0">
                <a:latin typeface="+mj-lt"/>
              </a:rPr>
              <a:t> 1 </a:t>
            </a:r>
            <a:r>
              <a:rPr lang="fr-FR" sz="1600" b="1" dirty="0">
                <a:latin typeface="+mj-lt"/>
              </a:rPr>
              <a:t>: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characterization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of the absorption and fluorescence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spectrums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>
                <a:latin typeface="+mj-lt"/>
              </a:rPr>
              <a:t>(</a:t>
            </a:r>
            <a:r>
              <a:rPr lang="fr-FR" sz="1600" dirty="0" err="1">
                <a:latin typeface="+mj-lt"/>
              </a:rPr>
              <a:t>performed</a:t>
            </a:r>
            <a:r>
              <a:rPr lang="fr-FR" sz="1600" dirty="0">
                <a:latin typeface="+mj-lt"/>
              </a:rPr>
              <a:t> in </a:t>
            </a:r>
            <a:r>
              <a:rPr lang="fr-FR" sz="1600" dirty="0" err="1">
                <a:latin typeface="+mj-lt"/>
              </a:rPr>
              <a:t>laboratory</a:t>
            </a:r>
            <a:r>
              <a:rPr lang="fr-FR" sz="1600" dirty="0">
                <a:latin typeface="+mj-lt"/>
              </a:rPr>
              <a:t> STEMS)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91087824-44C8-817C-003D-3EC389130226}"/>
              </a:ext>
            </a:extLst>
          </p:cNvPr>
          <p:cNvSpPr/>
          <p:nvPr/>
        </p:nvSpPr>
        <p:spPr>
          <a:xfrm>
            <a:off x="5117020" y="891764"/>
            <a:ext cx="6991853" cy="29598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B9575DAD-592A-552D-ACF9-42A42A1C8E83}"/>
              </a:ext>
            </a:extLst>
          </p:cNvPr>
          <p:cNvCxnSpPr>
            <a:cxnSpLocks/>
          </p:cNvCxnSpPr>
          <p:nvPr/>
        </p:nvCxnSpPr>
        <p:spPr>
          <a:xfrm flipV="1">
            <a:off x="3466537" y="2485742"/>
            <a:ext cx="1585715" cy="7489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ZoneTexte 26">
            <a:extLst>
              <a:ext uri="{FF2B5EF4-FFF2-40B4-BE49-F238E27FC236}">
                <a16:creationId xmlns:a16="http://schemas.microsoft.com/office/drawing/2014/main" id="{A1A668BD-5C64-CFC8-DFDE-EAE4237A5107}"/>
              </a:ext>
            </a:extLst>
          </p:cNvPr>
          <p:cNvSpPr txBox="1"/>
          <p:nvPr/>
        </p:nvSpPr>
        <p:spPr>
          <a:xfrm>
            <a:off x="7724775" y="4340831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Plot of Fluorescence signal at </a:t>
            </a:r>
            <a:r>
              <a:rPr lang="fr-FR" sz="1600" dirty="0" err="1">
                <a:latin typeface="+mj-lt"/>
              </a:rPr>
              <a:t>only</a:t>
            </a:r>
            <a:r>
              <a:rPr lang="fr-FR" sz="1600" dirty="0">
                <a:latin typeface="+mj-lt"/>
              </a:rPr>
              <a:t> </a:t>
            </a:r>
            <a:r>
              <a:rPr lang="el-GR" sz="1600" dirty="0">
                <a:latin typeface="+mj-lt"/>
              </a:rPr>
              <a:t>λ</a:t>
            </a:r>
            <a:r>
              <a:rPr lang="fr-FR" sz="1600" dirty="0">
                <a:latin typeface="+mj-lt"/>
              </a:rPr>
              <a:t> = 532 nm :</a:t>
            </a:r>
          </a:p>
          <a:p>
            <a:endParaRPr lang="fr-FR" sz="1600" dirty="0">
              <a:latin typeface="+mj-lt"/>
            </a:endParaRPr>
          </a:p>
          <a:p>
            <a:r>
              <a:rPr lang="fr-FR" sz="1600" dirty="0" err="1">
                <a:latin typeface="+mj-lt"/>
              </a:rPr>
              <a:t>We</a:t>
            </a:r>
            <a:r>
              <a:rPr lang="fr-FR" sz="1600" dirty="0">
                <a:latin typeface="+mj-lt"/>
              </a:rPr>
              <a:t> observe </a:t>
            </a:r>
            <a:r>
              <a:rPr lang="fr-FR" sz="1600" dirty="0" err="1">
                <a:latin typeface="+mj-lt"/>
              </a:rPr>
              <a:t>that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we</a:t>
            </a:r>
            <a:r>
              <a:rPr lang="fr-FR" sz="1600" dirty="0">
                <a:latin typeface="+mj-lt"/>
              </a:rPr>
              <a:t> have signal </a:t>
            </a:r>
            <a:r>
              <a:rPr lang="fr-FR" sz="1600" dirty="0" err="1">
                <a:latin typeface="+mj-lt"/>
              </a:rPr>
              <a:t>ranging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510 to 650 nm </a:t>
            </a:r>
            <a:r>
              <a:rPr lang="fr-FR" sz="1600" dirty="0">
                <a:latin typeface="+mj-lt"/>
                <a:sym typeface="Wingdings" panose="05000000000000000000" pitchFamily="2" charset="2"/>
              </a:rPr>
              <a:t> Collection bands </a:t>
            </a:r>
            <a:r>
              <a:rPr lang="fr-FR" sz="1600" dirty="0" err="1">
                <a:latin typeface="+mj-lt"/>
                <a:sym typeface="Wingdings" panose="05000000000000000000" pitchFamily="2" charset="2"/>
              </a:rPr>
              <a:t>should</a:t>
            </a:r>
            <a:r>
              <a:rPr lang="fr-FR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+mj-lt"/>
                <a:sym typeface="Wingdings" panose="05000000000000000000" pitchFamily="2" charset="2"/>
              </a:rPr>
              <a:t>be</a:t>
            </a:r>
            <a:r>
              <a:rPr lang="fr-FR" sz="1600" dirty="0">
                <a:latin typeface="+mj-lt"/>
                <a:sym typeface="Wingdings" panose="05000000000000000000" pitchFamily="2" charset="2"/>
              </a:rPr>
              <a:t> </a:t>
            </a:r>
            <a:r>
              <a:rPr lang="fr-FR" sz="1600" dirty="0" err="1">
                <a:latin typeface="+mj-lt"/>
                <a:sym typeface="Wingdings" panose="05000000000000000000" pitchFamily="2" charset="2"/>
              </a:rPr>
              <a:t>selected</a:t>
            </a:r>
            <a:r>
              <a:rPr lang="fr-FR" sz="1600" dirty="0">
                <a:latin typeface="+mj-lt"/>
                <a:sym typeface="Wingdings" panose="05000000000000000000" pitchFamily="2" charset="2"/>
              </a:rPr>
              <a:t> in accordance</a:t>
            </a:r>
            <a:endParaRPr lang="fr-FR" sz="1600" dirty="0">
              <a:latin typeface="+mj-lt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EE3FA5C4-5C86-92D1-4B65-70B140A30706}"/>
              </a:ext>
            </a:extLst>
          </p:cNvPr>
          <p:cNvCxnSpPr>
            <a:cxnSpLocks/>
          </p:cNvCxnSpPr>
          <p:nvPr/>
        </p:nvCxnSpPr>
        <p:spPr>
          <a:xfrm flipV="1">
            <a:off x="7280910" y="1130193"/>
            <a:ext cx="0" cy="210449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B0BAB02-3D9D-61F0-6E76-23C293BD2E52}"/>
                  </a:ext>
                </a:extLst>
              </p:cNvPr>
              <p:cNvSpPr txBox="1"/>
              <p:nvPr/>
            </p:nvSpPr>
            <p:spPr>
              <a:xfrm>
                <a:off x="7345679" y="1450811"/>
                <a:ext cx="902971" cy="42595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fr-FR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𝑙𝑎𝑠𝑒𝑟</m:t>
                          </m:r>
                        </m:sub>
                      </m:sSub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=532 </m:t>
                      </m:r>
                      <m:r>
                        <a:rPr lang="fr-FR" sz="14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𝑛𝑚</m:t>
                      </m:r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4B0BAB02-3D9D-61F0-6E76-23C293BD2E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5679" y="1450811"/>
                <a:ext cx="902971" cy="425950"/>
              </a:xfrm>
              <a:prstGeom prst="rect">
                <a:avLst/>
              </a:prstGeom>
              <a:blipFill>
                <a:blip r:embed="rId9"/>
                <a:stretch>
                  <a:fillRect b="-28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ZoneTexte 40">
            <a:extLst>
              <a:ext uri="{FF2B5EF4-FFF2-40B4-BE49-F238E27FC236}">
                <a16:creationId xmlns:a16="http://schemas.microsoft.com/office/drawing/2014/main" id="{A7F03B1C-D154-FB63-8A09-8DCBD8D62202}"/>
              </a:ext>
            </a:extLst>
          </p:cNvPr>
          <p:cNvSpPr txBox="1"/>
          <p:nvPr/>
        </p:nvSpPr>
        <p:spPr>
          <a:xfrm>
            <a:off x="6250789" y="3574635"/>
            <a:ext cx="3348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90D77"/>
                </a:solidFill>
                <a:latin typeface="+mj-lt"/>
              </a:rPr>
              <a:t>Absorption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spectrum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EC4936A-AC27-3981-6ACE-4377D70B9154}"/>
              </a:ext>
            </a:extLst>
          </p:cNvPr>
          <p:cNvSpPr txBox="1"/>
          <p:nvPr/>
        </p:nvSpPr>
        <p:spPr>
          <a:xfrm>
            <a:off x="9633056" y="3548026"/>
            <a:ext cx="33480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290D77"/>
                </a:solidFill>
                <a:latin typeface="+mj-lt"/>
              </a:rPr>
              <a:t>Fluorescence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spectrum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4A21F07-1DFB-272B-A6EB-AF475C05E82A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5" name="Titre 11">
            <a:extLst>
              <a:ext uri="{FF2B5EF4-FFF2-40B4-BE49-F238E27FC236}">
                <a16:creationId xmlns:a16="http://schemas.microsoft.com/office/drawing/2014/main" id="{B5B6732A-4E8D-C5A8-9D84-3B2C5D6D00DC}"/>
              </a:ext>
            </a:extLst>
          </p:cNvPr>
          <p:cNvSpPr txBox="1">
            <a:spLocks/>
          </p:cNvSpPr>
          <p:nvPr/>
        </p:nvSpPr>
        <p:spPr>
          <a:xfrm>
            <a:off x="275900" y="1137220"/>
            <a:ext cx="4913746" cy="12883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FR" sz="2700" b="1" dirty="0" err="1">
                <a:solidFill>
                  <a:srgbClr val="290D77"/>
                </a:solidFill>
              </a:rPr>
              <a:t>Dye</a:t>
            </a:r>
            <a:r>
              <a:rPr lang="fr-FR" sz="2700" b="1" dirty="0">
                <a:solidFill>
                  <a:srgbClr val="290D77"/>
                </a:solidFill>
              </a:rPr>
              <a:t> </a:t>
            </a:r>
            <a:r>
              <a:rPr lang="fr-FR" sz="2700" b="1" dirty="0" err="1">
                <a:solidFill>
                  <a:srgbClr val="290D77"/>
                </a:solidFill>
              </a:rPr>
              <a:t>caracterization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933D495B-A6D2-2E67-6A93-CAC646C9B7DD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Materials &amp; Methods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917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12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B8633E7-B263-292A-B7AC-86FD571A833E}"/>
                  </a:ext>
                </a:extLst>
              </p:cNvPr>
              <p:cNvSpPr txBox="1"/>
              <p:nvPr/>
            </p:nvSpPr>
            <p:spPr>
              <a:xfrm>
                <a:off x="275900" y="1097655"/>
                <a:ext cx="4950492" cy="5640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2800" b="1" dirty="0">
                    <a:solidFill>
                      <a:srgbClr val="290D77"/>
                    </a:solidFill>
                    <a:latin typeface="+mj-lt"/>
                  </a:rPr>
                  <a:t>Calibration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8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8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28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d>
                      <m:dPr>
                        <m:ctrlPr>
                          <a:rPr lang="fr-FR" sz="28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8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fr-FR" sz="2800" b="1" dirty="0">
                    <a:solidFill>
                      <a:srgbClr val="290D77"/>
                    </a:solidFill>
                    <a:latin typeface="+mj-lt"/>
                  </a:rPr>
                  <a:t> function </a:t>
                </a:r>
              </a:p>
            </p:txBody>
          </p:sp>
        </mc:Choice>
        <mc:Fallback xmlns="">
          <p:sp>
            <p:nvSpPr>
              <p:cNvPr id="23" name="ZoneTexte 22">
                <a:extLst>
                  <a:ext uri="{FF2B5EF4-FFF2-40B4-BE49-F238E27FC236}">
                    <a16:creationId xmlns:a16="http://schemas.microsoft.com/office/drawing/2014/main" id="{AB8633E7-B263-292A-B7AC-86FD571A833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900" y="1097655"/>
                <a:ext cx="4950492" cy="564065"/>
              </a:xfrm>
              <a:prstGeom prst="rect">
                <a:avLst/>
              </a:prstGeom>
              <a:blipFill>
                <a:blip r:embed="rId5"/>
                <a:stretch>
                  <a:fillRect l="-2463" t="-9677" r="-2586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Image 23">
            <a:extLst>
              <a:ext uri="{FF2B5EF4-FFF2-40B4-BE49-F238E27FC236}">
                <a16:creationId xmlns:a16="http://schemas.microsoft.com/office/drawing/2014/main" id="{E1367CD6-8F94-360D-FB3E-33F8ADF0EF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74" t="42678" r="31726" b="8767"/>
          <a:stretch/>
        </p:blipFill>
        <p:spPr>
          <a:xfrm>
            <a:off x="4829393" y="1988068"/>
            <a:ext cx="2317877" cy="35558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8325409-6FD9-3E06-229E-D8C1B156F42D}"/>
                  </a:ext>
                </a:extLst>
              </p:cNvPr>
              <p:cNvSpPr txBox="1"/>
              <p:nvPr/>
            </p:nvSpPr>
            <p:spPr>
              <a:xfrm>
                <a:off x="269073" y="2213405"/>
                <a:ext cx="4733753" cy="263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A first calibration of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sub>
                    </m:sSub>
                    <m:d>
                      <m:dPr>
                        <m:ctrlPr>
                          <a:rPr lang="fr-FR" sz="16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1600" b="1" i="1" smtClean="0">
                            <a:solidFill>
                              <a:srgbClr val="290D77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</m:oMath>
                </a14:m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is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realized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inside</a:t>
                </a:r>
                <a:r>
                  <a:rPr lang="fr-FR" sz="1600" dirty="0">
                    <a:latin typeface="+mj-lt"/>
                  </a:rPr>
                  <a:t> a Quartz cuvette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The cuvette </a:t>
                </a:r>
                <a:r>
                  <a:rPr lang="fr-FR" sz="1600" dirty="0" err="1">
                    <a:latin typeface="+mj-lt"/>
                  </a:rPr>
                  <a:t>is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heated</a:t>
                </a:r>
                <a:r>
                  <a:rPr lang="fr-FR" sz="1600" dirty="0">
                    <a:latin typeface="+mj-lt"/>
                  </a:rPr>
                  <a:t> by a thermostat-</a:t>
                </a:r>
                <a:r>
                  <a:rPr lang="fr-FR" sz="1600" dirty="0" err="1">
                    <a:latin typeface="+mj-lt"/>
                  </a:rPr>
                  <a:t>controlled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hotplate</a:t>
                </a:r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latin typeface="+mj-lt"/>
                  </a:rPr>
                  <a:t>Bath temperature </a:t>
                </a:r>
                <a:r>
                  <a:rPr lang="fr-FR" sz="1600" b="1" dirty="0" err="1">
                    <a:latin typeface="+mj-lt"/>
                  </a:rPr>
                  <a:t>is</a:t>
                </a:r>
                <a:r>
                  <a:rPr lang="fr-FR" sz="1600" b="1" dirty="0">
                    <a:latin typeface="+mj-lt"/>
                  </a:rPr>
                  <a:t> </a:t>
                </a:r>
                <a:r>
                  <a:rPr lang="fr-FR" sz="1600" b="1" dirty="0" err="1">
                    <a:latin typeface="+mj-lt"/>
                  </a:rPr>
                  <a:t>doubled</a:t>
                </a:r>
                <a:r>
                  <a:rPr lang="fr-FR" sz="1600" b="1" dirty="0">
                    <a:latin typeface="+mj-lt"/>
                  </a:rPr>
                  <a:t>-check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with</a:t>
                </a:r>
                <a:r>
                  <a:rPr lang="fr-FR" sz="1600" dirty="0">
                    <a:latin typeface="+mj-lt"/>
                  </a:rPr>
                  <a:t> a PT100 and a </a:t>
                </a:r>
                <a:r>
                  <a:rPr lang="fr-FR" sz="1600" dirty="0" err="1">
                    <a:latin typeface="+mj-lt"/>
                  </a:rPr>
                  <a:t>thermcouple</a:t>
                </a:r>
                <a:r>
                  <a:rPr lang="fr-FR" sz="1600" dirty="0">
                    <a:latin typeface="+mj-lt"/>
                  </a:rPr>
                  <a:t> K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8325409-6FD9-3E06-229E-D8C1B156F4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073" y="2213405"/>
                <a:ext cx="4733753" cy="2639441"/>
              </a:xfrm>
              <a:prstGeom prst="rect">
                <a:avLst/>
              </a:prstGeom>
              <a:blipFill>
                <a:blip r:embed="rId8"/>
                <a:stretch>
                  <a:fillRect l="-515" t="-462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2D4F0C76-B94D-0D1E-1998-0EB8CF13BD81}"/>
              </a:ext>
            </a:extLst>
          </p:cNvPr>
          <p:cNvSpPr/>
          <p:nvPr/>
        </p:nvSpPr>
        <p:spPr>
          <a:xfrm>
            <a:off x="5896397" y="4119611"/>
            <a:ext cx="544943" cy="1847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612FEAE7-55EE-4C59-ECE3-0AF89BC9663C}"/>
              </a:ext>
            </a:extLst>
          </p:cNvPr>
          <p:cNvCxnSpPr>
            <a:cxnSpLocks/>
          </p:cNvCxnSpPr>
          <p:nvPr/>
        </p:nvCxnSpPr>
        <p:spPr>
          <a:xfrm flipH="1">
            <a:off x="6449361" y="4123658"/>
            <a:ext cx="1472638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>
            <a:extLst>
              <a:ext uri="{FF2B5EF4-FFF2-40B4-BE49-F238E27FC236}">
                <a16:creationId xmlns:a16="http://schemas.microsoft.com/office/drawing/2014/main" id="{9F9A36EC-F814-08BB-E5D6-3ED543AC6415}"/>
              </a:ext>
            </a:extLst>
          </p:cNvPr>
          <p:cNvSpPr txBox="1"/>
          <p:nvPr/>
        </p:nvSpPr>
        <p:spPr>
          <a:xfrm>
            <a:off x="7086787" y="4153238"/>
            <a:ext cx="13774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</a:rPr>
              <a:t>Fluorescence collection zone</a:t>
            </a:r>
          </a:p>
        </p:txBody>
      </p:sp>
      <p:cxnSp>
        <p:nvCxnSpPr>
          <p:cNvPr id="35" name="Connecteur droit avec flèche 34">
            <a:extLst>
              <a:ext uri="{FF2B5EF4-FFF2-40B4-BE49-F238E27FC236}">
                <a16:creationId xmlns:a16="http://schemas.microsoft.com/office/drawing/2014/main" id="{A7C40314-45A4-4E8A-065D-A3EC544AD5B6}"/>
              </a:ext>
            </a:extLst>
          </p:cNvPr>
          <p:cNvCxnSpPr>
            <a:cxnSpLocks/>
          </p:cNvCxnSpPr>
          <p:nvPr/>
        </p:nvCxnSpPr>
        <p:spPr>
          <a:xfrm flipH="1">
            <a:off x="6269905" y="3631011"/>
            <a:ext cx="1856077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8203C929-64B0-1199-B8EF-CB7FC9E93CCD}"/>
              </a:ext>
            </a:extLst>
          </p:cNvPr>
          <p:cNvSpPr txBox="1"/>
          <p:nvPr/>
        </p:nvSpPr>
        <p:spPr>
          <a:xfrm>
            <a:off x="7103114" y="3154107"/>
            <a:ext cx="12114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FF0000"/>
                </a:solidFill>
              </a:rPr>
              <a:t>PT 100 + thermocouple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CD71C3C-DE1D-907B-C4BC-3DF180F9FC9E}"/>
              </a:ext>
            </a:extLst>
          </p:cNvPr>
          <p:cNvSpPr/>
          <p:nvPr/>
        </p:nvSpPr>
        <p:spPr>
          <a:xfrm>
            <a:off x="5767399" y="2799906"/>
            <a:ext cx="688325" cy="1879233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1CB38959-2F38-CD43-8050-DEC8B73692CC}"/>
              </a:ext>
            </a:extLst>
          </p:cNvPr>
          <p:cNvSpPr txBox="1"/>
          <p:nvPr/>
        </p:nvSpPr>
        <p:spPr>
          <a:xfrm>
            <a:off x="5566935" y="2328296"/>
            <a:ext cx="16488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solidFill>
                  <a:srgbClr val="00B0F0"/>
                </a:solidFill>
                <a:latin typeface="+mj-lt"/>
              </a:rPr>
              <a:t>Heated</a:t>
            </a:r>
            <a:r>
              <a:rPr lang="fr-FR" sz="1400" b="1" dirty="0">
                <a:solidFill>
                  <a:srgbClr val="00B0F0"/>
                </a:solidFill>
                <a:latin typeface="+mj-lt"/>
              </a:rPr>
              <a:t> </a:t>
            </a:r>
            <a:r>
              <a:rPr lang="fr-FR" sz="1400" b="1" dirty="0" err="1">
                <a:solidFill>
                  <a:srgbClr val="00B0F0"/>
                </a:solidFill>
                <a:latin typeface="+mj-lt"/>
              </a:rPr>
              <a:t>liquid</a:t>
            </a:r>
            <a:r>
              <a:rPr lang="fr-FR" sz="1400" b="1" dirty="0">
                <a:solidFill>
                  <a:srgbClr val="00B0F0"/>
                </a:solidFill>
                <a:latin typeface="+mj-lt"/>
              </a:rPr>
              <a:t> bath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C7355FFA-E8E9-039B-4C93-22FA46E32EA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" r="7312"/>
          <a:stretch/>
        </p:blipFill>
        <p:spPr>
          <a:xfrm>
            <a:off x="8503168" y="2197361"/>
            <a:ext cx="3391993" cy="2796769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ADE572CE-02F0-0148-191D-106A3724784E}"/>
              </a:ext>
            </a:extLst>
          </p:cNvPr>
          <p:cNvSpPr txBox="1"/>
          <p:nvPr/>
        </p:nvSpPr>
        <p:spPr>
          <a:xfrm>
            <a:off x="9244784" y="5025191"/>
            <a:ext cx="26503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290D77"/>
                </a:solidFill>
                <a:latin typeface="+mj-lt"/>
              </a:rPr>
              <a:t>𝑹_𝒇 (𝑻) 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function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(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average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of 4 tests)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7FED9F8-5365-D96C-1B87-02B1824D977D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1C7AEC99-3BC5-16E2-FED3-36D27FAD2C4E}"/>
              </a:ext>
            </a:extLst>
          </p:cNvPr>
          <p:cNvSpPr/>
          <p:nvPr/>
        </p:nvSpPr>
        <p:spPr>
          <a:xfrm>
            <a:off x="121612" y="1790410"/>
            <a:ext cx="11948778" cy="4326018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290D77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ECC515D4-653C-9E9B-1793-B6714A3B113E}"/>
              </a:ext>
            </a:extLst>
          </p:cNvPr>
          <p:cNvSpPr txBox="1"/>
          <p:nvPr/>
        </p:nvSpPr>
        <p:spPr>
          <a:xfrm>
            <a:off x="4944716" y="5584108"/>
            <a:ext cx="2317877" cy="2636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>
                <a:solidFill>
                  <a:srgbClr val="290D77"/>
                </a:solidFill>
                <a:latin typeface="+mj-lt"/>
              </a:rPr>
              <a:t>Exemple of fluorescence collection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9DF573-BEE6-D990-E827-ABC26D0D590A}"/>
              </a:ext>
            </a:extLst>
          </p:cNvPr>
          <p:cNvSpPr txBox="1"/>
          <p:nvPr/>
        </p:nvSpPr>
        <p:spPr>
          <a:xfrm>
            <a:off x="1671078" y="4852846"/>
            <a:ext cx="2610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+mj-lt"/>
              </a:rPr>
              <a:t>Temperature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uncertainty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is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estimated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at +/- 7°C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9C2C8FC-EB1C-BD97-8566-FE0CD8F0FF9A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Materials &amp; Methods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9244784" y="5466210"/>
            <a:ext cx="2645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panose="05050102010706020507" pitchFamily="18" charset="2"/>
              </a:rPr>
              <a:t>l</a:t>
            </a:r>
            <a:r>
              <a:rPr lang="fr-FR" baseline="-25000" dirty="0" smtClean="0"/>
              <a:t>1</a:t>
            </a:r>
            <a:r>
              <a:rPr lang="fr-FR" dirty="0" smtClean="0"/>
              <a:t> = 550 nm, </a:t>
            </a:r>
            <a:r>
              <a:rPr lang="fr-FR" dirty="0" smtClean="0">
                <a:latin typeface="Symbol" panose="05050102010706020507" pitchFamily="18" charset="2"/>
              </a:rPr>
              <a:t>l</a:t>
            </a:r>
            <a:r>
              <a:rPr lang="fr-FR" baseline="-25000" dirty="0" smtClean="0"/>
              <a:t>2</a:t>
            </a:r>
            <a:r>
              <a:rPr lang="fr-FR" dirty="0" smtClean="0"/>
              <a:t> = 580 nm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667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13</a:t>
            </a:fld>
            <a:endParaRPr lang="it-IT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27965D65-0C7D-4507-D9F8-1AA5F8E81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4236" y="872573"/>
            <a:ext cx="3058140" cy="229360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4BBDE032-4A90-81A3-67D5-6515364CC8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513" y="860289"/>
            <a:ext cx="3058141" cy="2293606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159B429-F7A2-16CD-588C-FF20198C26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8930" y="881476"/>
            <a:ext cx="3058140" cy="2293605"/>
          </a:xfrm>
          <a:prstGeom prst="rect">
            <a:avLst/>
          </a:prstGeom>
        </p:spPr>
      </p:pic>
      <p:sp>
        <p:nvSpPr>
          <p:cNvPr id="18" name="Ellipse 17">
            <a:extLst>
              <a:ext uri="{FF2B5EF4-FFF2-40B4-BE49-F238E27FC236}">
                <a16:creationId xmlns:a16="http://schemas.microsoft.com/office/drawing/2014/main" id="{0AB066EA-ED5C-E115-BA82-0E00A30396D9}"/>
              </a:ext>
            </a:extLst>
          </p:cNvPr>
          <p:cNvSpPr/>
          <p:nvPr/>
        </p:nvSpPr>
        <p:spPr>
          <a:xfrm>
            <a:off x="4064701" y="3052957"/>
            <a:ext cx="1836516" cy="1805651"/>
          </a:xfrm>
          <a:prstGeom prst="ellipse">
            <a:avLst/>
          </a:prstGeom>
          <a:noFill/>
          <a:ln w="38100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187B867-B549-D428-6B0B-0910DBA57864}"/>
              </a:ext>
            </a:extLst>
          </p:cNvPr>
          <p:cNvSpPr/>
          <p:nvPr/>
        </p:nvSpPr>
        <p:spPr>
          <a:xfrm>
            <a:off x="3669233" y="5685106"/>
            <a:ext cx="2627453" cy="393539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13DF85CE-0B77-99BF-11C6-8D56D437BCB6}"/>
              </a:ext>
            </a:extLst>
          </p:cNvPr>
          <p:cNvSpPr txBox="1"/>
          <p:nvPr/>
        </p:nvSpPr>
        <p:spPr>
          <a:xfrm>
            <a:off x="3885173" y="5727807"/>
            <a:ext cx="3102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Heating</a:t>
            </a:r>
            <a:r>
              <a:rPr lang="fr-FR" sz="1600" b="1" dirty="0"/>
              <a:t> source Config. 1</a:t>
            </a:r>
          </a:p>
        </p:txBody>
      </p:sp>
      <p:cxnSp>
        <p:nvCxnSpPr>
          <p:cNvPr id="21" name="Connecteur : en arc 20">
            <a:extLst>
              <a:ext uri="{FF2B5EF4-FFF2-40B4-BE49-F238E27FC236}">
                <a16:creationId xmlns:a16="http://schemas.microsoft.com/office/drawing/2014/main" id="{8213ED59-3A2C-5B21-B8DF-27006046DA82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904796" y="4842014"/>
            <a:ext cx="545843" cy="50928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 : en arc 21">
            <a:extLst>
              <a:ext uri="{FF2B5EF4-FFF2-40B4-BE49-F238E27FC236}">
                <a16:creationId xmlns:a16="http://schemas.microsoft.com/office/drawing/2014/main" id="{0D08CCE1-7B9B-445B-C761-1B17DB521CA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4696167" y="4896904"/>
            <a:ext cx="545843" cy="509284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 : en arc 23">
            <a:extLst>
              <a:ext uri="{FF2B5EF4-FFF2-40B4-BE49-F238E27FC236}">
                <a16:creationId xmlns:a16="http://schemas.microsoft.com/office/drawing/2014/main" id="{15FF458B-94B2-5C59-F7D6-6D8DC4C3A07B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443744" y="4831773"/>
            <a:ext cx="545843" cy="509284"/>
          </a:xfrm>
          <a:prstGeom prst="curvedConnector3">
            <a:avLst>
              <a:gd name="adj1" fmla="val 56362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22B081A-C836-93FC-3B38-E58B37532242}"/>
                  </a:ext>
                </a:extLst>
              </p:cNvPr>
              <p:cNvSpPr txBox="1"/>
              <p:nvPr/>
            </p:nvSpPr>
            <p:spPr>
              <a:xfrm>
                <a:off x="3973353" y="5371621"/>
                <a:ext cx="217065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𝑐𝑜𝑛𝑣𝑒𝑐𝑡𝑖𝑣𝑒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𝑟𝑎𝑑𝑖𝑎𝑡𝑖𝑣𝑒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122B081A-C836-93FC-3B38-E58B37532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3353" y="5371621"/>
                <a:ext cx="2170658" cy="276999"/>
              </a:xfrm>
              <a:prstGeom prst="rect">
                <a:avLst/>
              </a:prstGeom>
              <a:blipFill>
                <a:blip r:embed="rId9"/>
                <a:stretch>
                  <a:fillRect l="-3090" r="-843" b="-282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id="{184E8E62-7EFB-C33D-032E-9F25073ED7F7}"/>
              </a:ext>
            </a:extLst>
          </p:cNvPr>
          <p:cNvSpPr/>
          <p:nvPr/>
        </p:nvSpPr>
        <p:spPr>
          <a:xfrm rot="16200000">
            <a:off x="5788043" y="3753974"/>
            <a:ext cx="2627453" cy="393539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D8EA3C6F-0BFB-354C-E25B-0C36E169B835}"/>
              </a:ext>
            </a:extLst>
          </p:cNvPr>
          <p:cNvSpPr txBox="1"/>
          <p:nvPr/>
        </p:nvSpPr>
        <p:spPr>
          <a:xfrm rot="16200000">
            <a:off x="5755617" y="3623530"/>
            <a:ext cx="269230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b="1" dirty="0" err="1"/>
              <a:t>Heating</a:t>
            </a:r>
            <a:r>
              <a:rPr lang="fr-FR" sz="1800" b="1" dirty="0"/>
              <a:t> source Config.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43C83A1-CE51-3FA8-28FA-EEE5111D219B}"/>
                  </a:ext>
                </a:extLst>
              </p:cNvPr>
              <p:cNvSpPr txBox="1"/>
              <p:nvPr/>
            </p:nvSpPr>
            <p:spPr>
              <a:xfrm rot="16200000">
                <a:off x="6195022" y="3923910"/>
                <a:ext cx="100277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𝑟𝑎𝑑𝑖𝑎𝑡𝑖𝑣𝑒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743C83A1-CE51-3FA8-28FA-EEE5111D21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6195022" y="3923910"/>
                <a:ext cx="1002775" cy="276999"/>
              </a:xfrm>
              <a:prstGeom prst="rect">
                <a:avLst/>
              </a:prstGeom>
              <a:blipFill>
                <a:blip r:embed="rId10"/>
                <a:stretch>
                  <a:fillRect t="-2424" r="-31111" b="-7273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Connecteur : en arc 28">
            <a:extLst>
              <a:ext uri="{FF2B5EF4-FFF2-40B4-BE49-F238E27FC236}">
                <a16:creationId xmlns:a16="http://schemas.microsoft.com/office/drawing/2014/main" id="{E37632D4-BDDF-CFD8-F0D7-B494979F2FA2}"/>
              </a:ext>
            </a:extLst>
          </p:cNvPr>
          <p:cNvCxnSpPr>
            <a:cxnSpLocks/>
          </p:cNvCxnSpPr>
          <p:nvPr/>
        </p:nvCxnSpPr>
        <p:spPr>
          <a:xfrm rot="10800000">
            <a:off x="5926296" y="4352521"/>
            <a:ext cx="631614" cy="35377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 : en arc 29">
            <a:extLst>
              <a:ext uri="{FF2B5EF4-FFF2-40B4-BE49-F238E27FC236}">
                <a16:creationId xmlns:a16="http://schemas.microsoft.com/office/drawing/2014/main" id="{1AA06F6C-52C2-A780-ADFF-16F3888C1777}"/>
              </a:ext>
            </a:extLst>
          </p:cNvPr>
          <p:cNvCxnSpPr>
            <a:cxnSpLocks/>
          </p:cNvCxnSpPr>
          <p:nvPr/>
        </p:nvCxnSpPr>
        <p:spPr>
          <a:xfrm rot="10800000">
            <a:off x="5980879" y="3730746"/>
            <a:ext cx="631614" cy="35377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 : en arc 30">
            <a:extLst>
              <a:ext uri="{FF2B5EF4-FFF2-40B4-BE49-F238E27FC236}">
                <a16:creationId xmlns:a16="http://schemas.microsoft.com/office/drawing/2014/main" id="{DBE0AFA5-4EB0-D9E4-F312-E54C539A4B1D}"/>
              </a:ext>
            </a:extLst>
          </p:cNvPr>
          <p:cNvCxnSpPr>
            <a:cxnSpLocks/>
          </p:cNvCxnSpPr>
          <p:nvPr/>
        </p:nvCxnSpPr>
        <p:spPr>
          <a:xfrm rot="10800000">
            <a:off x="5997102" y="3241631"/>
            <a:ext cx="631614" cy="353777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6F9889AF-9E9C-1D2B-25D9-EF953D1F2441}"/>
              </a:ext>
            </a:extLst>
          </p:cNvPr>
          <p:cNvSpPr/>
          <p:nvPr/>
        </p:nvSpPr>
        <p:spPr>
          <a:xfrm>
            <a:off x="3646038" y="1615476"/>
            <a:ext cx="2627453" cy="39353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C8B6B06D-286C-9F41-2D41-82F72CA43F99}"/>
              </a:ext>
            </a:extLst>
          </p:cNvPr>
          <p:cNvSpPr txBox="1"/>
          <p:nvPr/>
        </p:nvSpPr>
        <p:spPr>
          <a:xfrm>
            <a:off x="3785603" y="1672504"/>
            <a:ext cx="31022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/>
              <a:t>Heating</a:t>
            </a:r>
            <a:r>
              <a:rPr lang="fr-FR" sz="1600" b="1" dirty="0"/>
              <a:t> source Config.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E06D16-CBFC-2E3F-8CB1-4AAB1AEBEBCE}"/>
                  </a:ext>
                </a:extLst>
              </p:cNvPr>
              <p:cNvSpPr txBox="1"/>
              <p:nvPr/>
            </p:nvSpPr>
            <p:spPr>
              <a:xfrm>
                <a:off x="3859206" y="2028279"/>
                <a:ext cx="22011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𝑟𝑎𝑑𝑖𝑎𝑡𝑖𝑣𝑒</m:t>
                          </m:r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  <m:sSub>
                        <m:sSubPr>
                          <m:ctrlPr>
                            <a:rPr lang="fr-F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fr-FR" b="0" i="1" smtClean="0">
                              <a:latin typeface="Cambria Math" panose="02040503050406030204" pitchFamily="18" charset="0"/>
                            </a:rPr>
                            <m:t>𝑐𝑜𝑛𝑑𝑢𝑐𝑡𝑖𝑣𝑒</m:t>
                          </m:r>
                        </m:sub>
                      </m:sSub>
                    </m:oMath>
                  </m:oMathPara>
                </a14:m>
                <a:endParaRPr lang="fr-FR" dirty="0"/>
              </a:p>
            </p:txBody>
          </p:sp>
        </mc:Choice>
        <mc:Fallback xmlns=""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92E06D16-CBFC-2E3F-8CB1-4AAB1AEBEB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206" y="2028279"/>
                <a:ext cx="2201115" cy="276999"/>
              </a:xfrm>
              <a:prstGeom prst="rect">
                <a:avLst/>
              </a:prstGeom>
              <a:blipFill>
                <a:blip r:embed="rId11"/>
                <a:stretch>
                  <a:fillRect l="-3047" r="-1108" b="-3111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Connecteur : en arc 34">
            <a:extLst>
              <a:ext uri="{FF2B5EF4-FFF2-40B4-BE49-F238E27FC236}">
                <a16:creationId xmlns:a16="http://schemas.microsoft.com/office/drawing/2014/main" id="{DFC68E8E-FF32-E424-F5F2-188542FBBA28}"/>
              </a:ext>
            </a:extLst>
          </p:cNvPr>
          <p:cNvCxnSpPr>
            <a:cxnSpLocks/>
          </p:cNvCxnSpPr>
          <p:nvPr/>
        </p:nvCxnSpPr>
        <p:spPr>
          <a:xfrm rot="5400000">
            <a:off x="4030714" y="2608147"/>
            <a:ext cx="591101" cy="34107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 : en arc 35">
            <a:extLst>
              <a:ext uri="{FF2B5EF4-FFF2-40B4-BE49-F238E27FC236}">
                <a16:creationId xmlns:a16="http://schemas.microsoft.com/office/drawing/2014/main" id="{ED335294-8570-F56A-F938-E14DDCC5BB80}"/>
              </a:ext>
            </a:extLst>
          </p:cNvPr>
          <p:cNvCxnSpPr>
            <a:cxnSpLocks/>
          </p:cNvCxnSpPr>
          <p:nvPr/>
        </p:nvCxnSpPr>
        <p:spPr>
          <a:xfrm rot="5400000">
            <a:off x="4687408" y="2537868"/>
            <a:ext cx="591101" cy="34107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 : en arc 36">
            <a:extLst>
              <a:ext uri="{FF2B5EF4-FFF2-40B4-BE49-F238E27FC236}">
                <a16:creationId xmlns:a16="http://schemas.microsoft.com/office/drawing/2014/main" id="{D57A3E62-5D1C-D597-AF8D-AA06C5D749E5}"/>
              </a:ext>
            </a:extLst>
          </p:cNvPr>
          <p:cNvCxnSpPr>
            <a:cxnSpLocks/>
          </p:cNvCxnSpPr>
          <p:nvPr/>
        </p:nvCxnSpPr>
        <p:spPr>
          <a:xfrm rot="5400000">
            <a:off x="5311283" y="2535966"/>
            <a:ext cx="591101" cy="341070"/>
          </a:xfrm>
          <a:prstGeom prst="curved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454B0E9-FBEA-64F5-7CC0-092A3B859897}"/>
                  </a:ext>
                </a:extLst>
              </p:cNvPr>
              <p:cNvSpPr txBox="1"/>
              <p:nvPr/>
            </p:nvSpPr>
            <p:spPr>
              <a:xfrm>
                <a:off x="65578" y="2559175"/>
                <a:ext cx="3183048" cy="29064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3 </a:t>
                </a:r>
                <a:r>
                  <a:rPr lang="fr-FR" sz="1600" dirty="0" err="1">
                    <a:latin typeface="+mj-lt"/>
                  </a:rPr>
                  <a:t>heating</a:t>
                </a:r>
                <a:r>
                  <a:rPr lang="fr-FR" sz="1600" dirty="0">
                    <a:latin typeface="+mj-lt"/>
                  </a:rPr>
                  <a:t> configurations are </a:t>
                </a:r>
                <a:r>
                  <a:rPr lang="fr-FR" sz="1600" dirty="0" err="1">
                    <a:latin typeface="+mj-lt"/>
                  </a:rPr>
                  <a:t>studied</a:t>
                </a:r>
                <a:r>
                  <a:rPr lang="fr-FR" sz="1600" dirty="0">
                    <a:latin typeface="+mj-lt"/>
                  </a:rPr>
                  <a:t> :</a:t>
                </a:r>
              </a:p>
              <a:p>
                <a:pPr algn="just"/>
                <a:r>
                  <a:rPr lang="fr-FR" sz="1600" dirty="0">
                    <a:latin typeface="+mj-lt"/>
                  </a:rPr>
                  <a:t/>
                </a:r>
                <a:br>
                  <a:rPr lang="fr-FR" sz="1600" dirty="0">
                    <a:latin typeface="+mj-lt"/>
                  </a:rPr>
                </a:br>
                <a:r>
                  <a:rPr lang="fr-FR" sz="1600" b="1" dirty="0">
                    <a:solidFill>
                      <a:srgbClr val="FF0000"/>
                    </a:solidFill>
                    <a:latin typeface="+mj-lt"/>
                  </a:rPr>
                  <a:t>TOP</a:t>
                </a:r>
                <a:r>
                  <a:rPr lang="fr-FR" sz="1600" dirty="0">
                    <a:latin typeface="+mj-lt"/>
                  </a:rPr>
                  <a:t> and </a:t>
                </a:r>
                <a:r>
                  <a:rPr lang="fr-FR" sz="1600" b="1" dirty="0">
                    <a:solidFill>
                      <a:srgbClr val="FF0000"/>
                    </a:solidFill>
                    <a:latin typeface="+mj-lt"/>
                  </a:rPr>
                  <a:t>SIDE</a:t>
                </a:r>
                <a:r>
                  <a:rPr lang="fr-FR" sz="1600" dirty="0">
                    <a:latin typeface="+mj-lt"/>
                  </a:rPr>
                  <a:t> case: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𝒑𝒂𝒏𝒆𝒍</m:t>
                        </m:r>
                      </m:sub>
                    </m:sSub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𝟕𝟎𝟎</m:t>
                    </m:r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fr-FR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fr-FR" sz="1600" b="1" dirty="0">
                  <a:solidFill>
                    <a:srgbClr val="FF0000"/>
                  </a:solidFill>
                  <a:latin typeface="+mj-lt"/>
                </a:endParaRPr>
              </a:p>
              <a:p>
                <a:pPr algn="just"/>
                <a:endParaRPr lang="fr-FR" sz="1600" b="1" dirty="0">
                  <a:solidFill>
                    <a:schemeClr val="accent3"/>
                  </a:solidFill>
                  <a:latin typeface="+mj-lt"/>
                </a:endParaRPr>
              </a:p>
              <a:p>
                <a:pPr algn="just"/>
                <a:r>
                  <a:rPr lang="fr-FR" sz="1600" b="1" dirty="0">
                    <a:solidFill>
                      <a:schemeClr val="accent3"/>
                    </a:solidFill>
                    <a:latin typeface="+mj-lt"/>
                  </a:rPr>
                  <a:t>BOTTOM</a:t>
                </a:r>
                <a:r>
                  <a:rPr lang="fr-FR" sz="1600" dirty="0">
                    <a:latin typeface="+mj-lt"/>
                  </a:rPr>
                  <a:t> case: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1" i="1" smtClean="0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  <m:sub>
                        <m:r>
                          <a:rPr lang="fr-FR" sz="1600" b="1" i="1">
                            <a:solidFill>
                              <a:schemeClr val="accent3"/>
                            </a:solidFill>
                            <a:latin typeface="Cambria Math" panose="02040503050406030204" pitchFamily="18" charset="0"/>
                          </a:rPr>
                          <m:t>𝒑𝒂𝒏𝒆𝒍</m:t>
                        </m:r>
                      </m:sub>
                    </m:sSub>
                    <m:r>
                      <a:rPr lang="fr-FR" sz="1600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fr-FR" sz="1600" b="1" i="1" smtClean="0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𝟒𝟑𝟎</m:t>
                    </m:r>
                    <m:r>
                      <a:rPr lang="fr-FR" sz="1600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°</m:t>
                    </m:r>
                    <m:r>
                      <a:rPr lang="fr-FR" sz="1600" b="1" i="1">
                        <a:solidFill>
                          <a:schemeClr val="accent3"/>
                        </a:solidFill>
                        <a:latin typeface="Cambria Math" panose="02040503050406030204" pitchFamily="18" charset="0"/>
                      </a:rPr>
                      <m:t>𝑪</m:t>
                    </m:r>
                  </m:oMath>
                </a14:m>
                <a:endParaRPr lang="fr-FR" sz="1600" b="1" dirty="0">
                  <a:solidFill>
                    <a:schemeClr val="accent3"/>
                  </a:solidFill>
                  <a:latin typeface="+mj-lt"/>
                </a:endParaRPr>
              </a:p>
              <a:p>
                <a:pPr algn="just"/>
                <a:endParaRPr lang="fr-FR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Temperature  </a:t>
                </a:r>
                <a:r>
                  <a:rPr lang="fr-FR" sz="1600" dirty="0" err="1">
                    <a:latin typeface="+mj-lt"/>
                  </a:rPr>
                  <a:t>selected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according</a:t>
                </a:r>
                <a:r>
                  <a:rPr lang="fr-FR" sz="1600" dirty="0">
                    <a:latin typeface="+mj-lt"/>
                  </a:rPr>
                  <a:t> to a </a:t>
                </a:r>
                <a:r>
                  <a:rPr lang="fr-FR" sz="1600" dirty="0" err="1">
                    <a:latin typeface="+mj-lt"/>
                  </a:rPr>
                  <a:t>vaporization</a:t>
                </a:r>
                <a:r>
                  <a:rPr lang="fr-FR" sz="1600" dirty="0">
                    <a:latin typeface="+mj-lt"/>
                  </a:rPr>
                  <a:t> rate calibration (D²-law)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454B0E9-FBEA-64F5-7CC0-092A3B8598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8" y="2559175"/>
                <a:ext cx="3183048" cy="2906437"/>
              </a:xfrm>
              <a:prstGeom prst="rect">
                <a:avLst/>
              </a:prstGeom>
              <a:blipFill>
                <a:blip r:embed="rId12"/>
                <a:stretch>
                  <a:fillRect l="-1149" t="-629" r="-95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ZoneTexte 38">
            <a:extLst>
              <a:ext uri="{FF2B5EF4-FFF2-40B4-BE49-F238E27FC236}">
                <a16:creationId xmlns:a16="http://schemas.microsoft.com/office/drawing/2014/main" id="{D8025A13-6C68-3FE6-54F9-7A02BA780B0E}"/>
              </a:ext>
            </a:extLst>
          </p:cNvPr>
          <p:cNvSpPr txBox="1"/>
          <p:nvPr/>
        </p:nvSpPr>
        <p:spPr>
          <a:xfrm>
            <a:off x="7684583" y="3808196"/>
            <a:ext cx="38885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j-lt"/>
              </a:rPr>
              <a:t>In </a:t>
            </a:r>
            <a:r>
              <a:rPr lang="fr-FR" sz="1600" dirty="0" err="1">
                <a:latin typeface="+mj-lt"/>
              </a:rPr>
              <a:t>every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configuration, </a:t>
            </a:r>
            <a:r>
              <a:rPr lang="fr-FR" sz="1600" b="1" dirty="0">
                <a:latin typeface="+mj-lt"/>
              </a:rPr>
              <a:t>the thermal </a:t>
            </a:r>
            <a:r>
              <a:rPr lang="fr-FR" sz="1600" b="1" dirty="0" err="1">
                <a:latin typeface="+mj-lt"/>
              </a:rPr>
              <a:t>field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quite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homogeneous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during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</a:t>
            </a:r>
          </a:p>
          <a:p>
            <a:pPr algn="just"/>
            <a:endParaRPr lang="fr-FR" sz="1600" dirty="0">
              <a:latin typeface="+mj-lt"/>
            </a:endParaRPr>
          </a:p>
          <a:p>
            <a:pPr algn="just"/>
            <a:r>
              <a:rPr lang="fr-FR" sz="1600" dirty="0">
                <a:latin typeface="+mj-lt"/>
              </a:rPr>
              <a:t>	</a:t>
            </a:r>
            <a:r>
              <a:rPr lang="fr-FR" sz="1600" dirty="0" err="1">
                <a:latin typeface="+mj-lt"/>
              </a:rPr>
              <a:t>Thus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we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suggest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investigate</a:t>
            </a:r>
            <a:r>
              <a:rPr lang="fr-FR" sz="1600" dirty="0">
                <a:latin typeface="+mj-lt"/>
              </a:rPr>
              <a:t> in </a:t>
            </a:r>
            <a:r>
              <a:rPr lang="fr-FR" sz="1600" dirty="0" err="1">
                <a:latin typeface="+mj-lt"/>
              </a:rPr>
              <a:t>details</a:t>
            </a:r>
            <a:r>
              <a:rPr lang="fr-FR" sz="1600" dirty="0">
                <a:latin typeface="+mj-lt"/>
              </a:rPr>
              <a:t> the 1D temperature profiles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B84CB36-7DE9-DFA2-D037-392F63567BDA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D10ACD7A-240B-E923-BEE5-217EA8F15DC3}"/>
              </a:ext>
            </a:extLst>
          </p:cNvPr>
          <p:cNvSpPr txBox="1"/>
          <p:nvPr/>
        </p:nvSpPr>
        <p:spPr>
          <a:xfrm>
            <a:off x="275900" y="1097655"/>
            <a:ext cx="4950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CE826455-C556-6ACD-2FBE-97655AD09198}"/>
              </a:ext>
            </a:extLst>
          </p:cNvPr>
          <p:cNvSpPr/>
          <p:nvPr/>
        </p:nvSpPr>
        <p:spPr>
          <a:xfrm>
            <a:off x="7574823" y="3730747"/>
            <a:ext cx="4118414" cy="153372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62D75202-7109-3216-375D-AC8BA91369CD}"/>
              </a:ext>
            </a:extLst>
          </p:cNvPr>
          <p:cNvCxnSpPr/>
          <p:nvPr/>
        </p:nvCxnSpPr>
        <p:spPr>
          <a:xfrm>
            <a:off x="7838692" y="4706299"/>
            <a:ext cx="71418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7AE4CD59-8B55-E7E6-D171-61F86DD4A2E9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	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6540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/>
      <p:bldP spid="25" grpId="0"/>
      <p:bldP spid="26" grpId="0" animBg="1"/>
      <p:bldP spid="27" grpId="0"/>
      <p:bldP spid="28" grpId="0"/>
      <p:bldP spid="32" grpId="0" animBg="1"/>
      <p:bldP spid="33" grpId="0"/>
      <p:bldP spid="34" grpId="0"/>
      <p:bldP spid="39" grpId="0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8633E7-B263-292A-B7AC-86FD571A833E}"/>
              </a:ext>
            </a:extLst>
          </p:cNvPr>
          <p:cNvSpPr txBox="1"/>
          <p:nvPr/>
        </p:nvSpPr>
        <p:spPr>
          <a:xfrm>
            <a:off x="290830" y="1774357"/>
            <a:ext cx="2452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solidFill>
                <a:srgbClr val="290D77"/>
              </a:solidFill>
              <a:latin typeface="+mj-lt"/>
            </a:endParaRPr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0454B0E9-FBEA-64F5-7CC0-092A3B859897}"/>
              </a:ext>
            </a:extLst>
          </p:cNvPr>
          <p:cNvSpPr txBox="1"/>
          <p:nvPr/>
        </p:nvSpPr>
        <p:spPr>
          <a:xfrm>
            <a:off x="319240" y="2301069"/>
            <a:ext cx="360968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1D temperature profiles </a:t>
            </a:r>
            <a:r>
              <a:rPr lang="fr-FR" sz="1600" dirty="0" err="1">
                <a:latin typeface="+mj-lt"/>
              </a:rPr>
              <a:t>along</a:t>
            </a:r>
            <a:r>
              <a:rPr lang="fr-FR" sz="1600" dirty="0">
                <a:latin typeface="+mj-lt"/>
              </a:rPr>
              <a:t> the vertical axis are </a:t>
            </a:r>
            <a:r>
              <a:rPr lang="fr-FR" sz="1600" dirty="0" err="1">
                <a:latin typeface="+mj-lt"/>
              </a:rPr>
              <a:t>computed</a:t>
            </a: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Profiles are </a:t>
            </a:r>
            <a:r>
              <a:rPr lang="fr-FR" sz="1600" dirty="0" err="1">
                <a:latin typeface="+mj-lt"/>
              </a:rPr>
              <a:t>analyzed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during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period</a:t>
            </a:r>
            <a:r>
              <a:rPr lang="fr-FR" sz="1600" dirty="0">
                <a:latin typeface="+mj-lt"/>
              </a:rPr>
              <a:t> of the droplet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For </a:t>
            </a:r>
            <a:r>
              <a:rPr lang="fr-FR" sz="1600" dirty="0" err="1">
                <a:latin typeface="+mj-lt"/>
              </a:rPr>
              <a:t>each</a:t>
            </a:r>
            <a:r>
              <a:rPr lang="fr-FR" sz="1600" dirty="0">
                <a:latin typeface="+mj-lt"/>
              </a:rPr>
              <a:t> configuration</a:t>
            </a:r>
            <a:r>
              <a:rPr lang="fr-FR" sz="1600" b="1" dirty="0">
                <a:latin typeface="+mj-lt"/>
              </a:rPr>
              <a:t>, temperature profiles </a:t>
            </a:r>
            <a:r>
              <a:rPr lang="fr-FR" sz="1600" b="1" dirty="0" err="1">
                <a:latin typeface="+mj-lt"/>
              </a:rPr>
              <a:t>seems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rather</a:t>
            </a:r>
            <a:r>
              <a:rPr lang="fr-FR" sz="1600" b="1" dirty="0">
                <a:latin typeface="+mj-lt"/>
              </a:rPr>
              <a:t> constant</a:t>
            </a:r>
            <a:endParaRPr lang="fr-FR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667C978-D67B-104A-94A8-3F1C2316F746}"/>
              </a:ext>
            </a:extLst>
          </p:cNvPr>
          <p:cNvSpPr txBox="1"/>
          <p:nvPr/>
        </p:nvSpPr>
        <p:spPr>
          <a:xfrm>
            <a:off x="4913745" y="791639"/>
            <a:ext cx="207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+mj-lt"/>
              </a:rPr>
              <a:t>BOT CONFIGURATION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31E352-A334-86F9-A525-00A1E105D3A9}"/>
              </a:ext>
            </a:extLst>
          </p:cNvPr>
          <p:cNvSpPr txBox="1"/>
          <p:nvPr/>
        </p:nvSpPr>
        <p:spPr>
          <a:xfrm>
            <a:off x="8894701" y="779801"/>
            <a:ext cx="207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+mj-lt"/>
              </a:rPr>
              <a:t>SIDE CONFIGURATION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9FF824D-7B56-7B77-62BA-8EC1D5690B7B}"/>
              </a:ext>
            </a:extLst>
          </p:cNvPr>
          <p:cNvSpPr txBox="1"/>
          <p:nvPr/>
        </p:nvSpPr>
        <p:spPr>
          <a:xfrm>
            <a:off x="6886575" y="3745945"/>
            <a:ext cx="20764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0000"/>
                </a:solidFill>
                <a:latin typeface="+mj-lt"/>
              </a:rPr>
              <a:t>TOP CONFIGURATION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99026B1A-65E8-FCE7-082E-F4747EB49A09}"/>
              </a:ext>
            </a:extLst>
          </p:cNvPr>
          <p:cNvSpPr/>
          <p:nvPr/>
        </p:nvSpPr>
        <p:spPr>
          <a:xfrm>
            <a:off x="5554144" y="2301069"/>
            <a:ext cx="2190687" cy="2138411"/>
          </a:xfrm>
          <a:prstGeom prst="ellipse">
            <a:avLst/>
          </a:prstGeom>
          <a:noFill/>
          <a:ln w="38100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6F4F93C-A9BB-ED69-77F0-371E25E117C6}"/>
              </a:ext>
            </a:extLst>
          </p:cNvPr>
          <p:cNvSpPr/>
          <p:nvPr/>
        </p:nvSpPr>
        <p:spPr>
          <a:xfrm>
            <a:off x="6603768" y="2301069"/>
            <a:ext cx="45719" cy="2138411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1FD2E1EE-DC72-1621-7515-407A6F8B32E7}"/>
              </a:ext>
            </a:extLst>
          </p:cNvPr>
          <p:cNvSpPr txBox="1"/>
          <p:nvPr/>
        </p:nvSpPr>
        <p:spPr>
          <a:xfrm>
            <a:off x="4758097" y="4773547"/>
            <a:ext cx="4173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In </a:t>
            </a:r>
            <a:r>
              <a:rPr lang="fr-FR" sz="1600" dirty="0" err="1">
                <a:latin typeface="+mj-lt"/>
              </a:rPr>
              <a:t>order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understand</a:t>
            </a:r>
            <a:r>
              <a:rPr lang="fr-FR" sz="1600" dirty="0">
                <a:latin typeface="+mj-lt"/>
              </a:rPr>
              <a:t> if the </a:t>
            </a:r>
            <a:r>
              <a:rPr lang="fr-FR" sz="1600" dirty="0" err="1">
                <a:latin typeface="+mj-lt"/>
              </a:rPr>
              <a:t>internal</a:t>
            </a:r>
            <a:r>
              <a:rPr lang="fr-FR" sz="1600" dirty="0">
                <a:latin typeface="+mj-lt"/>
              </a:rPr>
              <a:t> motion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comes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from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buoyancy</a:t>
            </a:r>
            <a:r>
              <a:rPr lang="fr-FR" sz="1600" dirty="0">
                <a:latin typeface="+mj-lt"/>
              </a:rPr>
              <a:t>, vertical temperature gradient </a:t>
            </a:r>
            <a:r>
              <a:rPr lang="fr-FR" sz="1600" dirty="0" err="1">
                <a:latin typeface="+mj-lt"/>
              </a:rPr>
              <a:t>within</a:t>
            </a:r>
            <a:r>
              <a:rPr lang="fr-FR" sz="1600" dirty="0">
                <a:latin typeface="+mj-lt"/>
              </a:rPr>
              <a:t> the droplet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investigated</a:t>
            </a:r>
            <a:endParaRPr lang="fr-FR" sz="1600" dirty="0">
              <a:latin typeface="+mj-lt"/>
            </a:endParaRPr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id="{501A4CF4-04D5-94D4-5D27-6020C8EC4615}"/>
              </a:ext>
            </a:extLst>
          </p:cNvPr>
          <p:cNvSpPr/>
          <p:nvPr/>
        </p:nvSpPr>
        <p:spPr>
          <a:xfrm>
            <a:off x="4904167" y="4663452"/>
            <a:ext cx="4000500" cy="941092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A12E01C8-FFD5-7A5D-07AD-BFA4D578A3F8}"/>
              </a:ext>
            </a:extLst>
          </p:cNvPr>
          <p:cNvSpPr txBox="1"/>
          <p:nvPr/>
        </p:nvSpPr>
        <p:spPr>
          <a:xfrm>
            <a:off x="8454987" y="2411360"/>
            <a:ext cx="33100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The collection band ranges </a:t>
            </a:r>
            <a:r>
              <a:rPr lang="fr-FR" sz="1600" dirty="0" err="1">
                <a:latin typeface="+mj-lt"/>
              </a:rPr>
              <a:t>from</a:t>
            </a:r>
            <a:r>
              <a:rPr lang="fr-FR" sz="1600" dirty="0">
                <a:latin typeface="+mj-lt"/>
              </a:rPr>
              <a:t> the top to the </a:t>
            </a:r>
            <a:r>
              <a:rPr lang="fr-FR" sz="1600" dirty="0" err="1">
                <a:latin typeface="+mj-lt"/>
              </a:rPr>
              <a:t>bottom</a:t>
            </a:r>
            <a:r>
              <a:rPr lang="fr-FR" sz="1600" dirty="0">
                <a:latin typeface="+mj-lt"/>
              </a:rPr>
              <a:t> of the droplet,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a </a:t>
            </a:r>
            <a:r>
              <a:rPr lang="fr-FR" sz="1600" dirty="0" err="1">
                <a:latin typeface="+mj-lt"/>
              </a:rPr>
              <a:t>width</a:t>
            </a:r>
            <a:r>
              <a:rPr lang="fr-FR" sz="1600" dirty="0">
                <a:latin typeface="+mj-lt"/>
              </a:rPr>
              <a:t> of 3 pixels (30 </a:t>
            </a:r>
            <a:r>
              <a:rPr lang="el-GR" sz="1600" dirty="0">
                <a:latin typeface="+mj-lt"/>
              </a:rPr>
              <a:t>μ</a:t>
            </a:r>
            <a:r>
              <a:rPr lang="fr-FR" sz="1600" dirty="0">
                <a:latin typeface="+mj-lt"/>
              </a:rPr>
              <a:t>m)</a:t>
            </a: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15E16EC7-25F9-C79D-A33A-375D82210AEE}"/>
              </a:ext>
            </a:extLst>
          </p:cNvPr>
          <p:cNvCxnSpPr/>
          <p:nvPr/>
        </p:nvCxnSpPr>
        <p:spPr>
          <a:xfrm flipH="1">
            <a:off x="6812858" y="2895445"/>
            <a:ext cx="1501259" cy="33106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ZoneTexte 1">
            <a:extLst>
              <a:ext uri="{FF2B5EF4-FFF2-40B4-BE49-F238E27FC236}">
                <a16:creationId xmlns:a16="http://schemas.microsoft.com/office/drawing/2014/main" id="{003FA688-7CC1-8E27-2ABA-34953091CEE4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FBE0E7B-6945-916A-8111-586D63862D34}"/>
              </a:ext>
            </a:extLst>
          </p:cNvPr>
          <p:cNvSpPr txBox="1"/>
          <p:nvPr/>
        </p:nvSpPr>
        <p:spPr>
          <a:xfrm>
            <a:off x="275900" y="1097655"/>
            <a:ext cx="44131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- 1D temperature profile</a:t>
            </a:r>
          </a:p>
          <a:p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490FC07C-0607-8DDE-270E-A71CBA7D25D2}"/>
              </a:ext>
            </a:extLst>
          </p:cNvPr>
          <p:cNvSpPr/>
          <p:nvPr/>
        </p:nvSpPr>
        <p:spPr>
          <a:xfrm>
            <a:off x="271286" y="2059710"/>
            <a:ext cx="3834353" cy="27072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A7C7D4C2-3333-9DBD-6C49-CC6946E6A5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214" y="1078140"/>
            <a:ext cx="3494472" cy="262085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66B4C154-76A1-605C-0CE0-498E88DD435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07" y="1058913"/>
            <a:ext cx="3546049" cy="265953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F1D1208-92C8-0D02-A4AC-19F0D6162C58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F448D6C5-B0B7-5F2A-E033-D0C63E020E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084499"/>
            <a:ext cx="3609689" cy="270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67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 animBg="1"/>
      <p:bldP spid="25" grpId="0" animBg="1"/>
      <p:bldP spid="26" grpId="0"/>
      <p:bldP spid="27" grpId="0" animBg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B8633E7-B263-292A-B7AC-86FD571A833E}"/>
              </a:ext>
            </a:extLst>
          </p:cNvPr>
          <p:cNvSpPr txBox="1"/>
          <p:nvPr/>
        </p:nvSpPr>
        <p:spPr>
          <a:xfrm>
            <a:off x="290829" y="1774357"/>
            <a:ext cx="3634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90D77"/>
                </a:solidFill>
                <a:latin typeface="+mj-lt"/>
              </a:rPr>
              <a:t>Calculation of </a:t>
            </a:r>
            <a:r>
              <a:rPr lang="fr-FR" b="1" dirty="0" err="1">
                <a:solidFill>
                  <a:srgbClr val="290D77"/>
                </a:solidFill>
                <a:latin typeface="+mj-lt"/>
              </a:rPr>
              <a:t>internal</a:t>
            </a:r>
            <a:r>
              <a:rPr lang="fr-FR" b="1" dirty="0">
                <a:solidFill>
                  <a:srgbClr val="290D77"/>
                </a:solidFill>
                <a:latin typeface="+mj-lt"/>
              </a:rPr>
              <a:t> Rayleigh </a:t>
            </a:r>
            <a:r>
              <a:rPr lang="fr-FR" b="1" dirty="0" err="1">
                <a:solidFill>
                  <a:srgbClr val="290D77"/>
                </a:solidFill>
                <a:latin typeface="+mj-lt"/>
              </a:rPr>
              <a:t>Number</a:t>
            </a:r>
            <a:endParaRPr lang="fr-FR" b="1" dirty="0">
              <a:solidFill>
                <a:srgbClr val="290D77"/>
              </a:solidFill>
              <a:latin typeface="+mj-lt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2ACACB66-B398-CD6B-1B12-C59D005E20A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2"/>
          <a:stretch/>
        </p:blipFill>
        <p:spPr>
          <a:xfrm>
            <a:off x="7481457" y="1339574"/>
            <a:ext cx="4627416" cy="3649332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373073E-9320-E95F-00F8-4DBAEAA0A4B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0"/>
          <a:stretch/>
        </p:blipFill>
        <p:spPr bwMode="auto">
          <a:xfrm>
            <a:off x="3456924" y="1441177"/>
            <a:ext cx="4138877" cy="364933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77A6BF3-67A3-7576-9616-E08A1C7429DE}"/>
                  </a:ext>
                </a:extLst>
              </p:cNvPr>
              <p:cNvSpPr txBox="1"/>
              <p:nvPr/>
            </p:nvSpPr>
            <p:spPr>
              <a:xfrm>
                <a:off x="414388" y="3265843"/>
                <a:ext cx="2417618" cy="773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𝑹𝒂</m:t>
                    </m:r>
                    <m:r>
                      <a:rPr lang="en-GB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 = </m:t>
                    </m:r>
                    <m:f>
                      <m:f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𝒈</m:t>
                        </m:r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𝜷</m:t>
                        </m:r>
                      </m:num>
                      <m:den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𝝂𝜶</m:t>
                        </m:r>
                      </m:den>
                    </m:f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  <m:sSubSup>
                      <m:sSubSup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bSup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	</a:t>
                </a:r>
                <a:endParaRPr lang="fr-FR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77A6BF3-67A3-7576-9616-E08A1C742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88" y="3265843"/>
                <a:ext cx="2417618" cy="7735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ZoneTexte 35">
            <a:extLst>
              <a:ext uri="{FF2B5EF4-FFF2-40B4-BE49-F238E27FC236}">
                <a16:creationId xmlns:a16="http://schemas.microsoft.com/office/drawing/2014/main" id="{CB203957-46E1-92C0-1608-0D180E1CE4F9}"/>
              </a:ext>
            </a:extLst>
          </p:cNvPr>
          <p:cNvSpPr txBox="1"/>
          <p:nvPr/>
        </p:nvSpPr>
        <p:spPr>
          <a:xfrm>
            <a:off x="290829" y="2480738"/>
            <a:ext cx="32864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Rayleigh </a:t>
            </a:r>
            <a:r>
              <a:rPr lang="fr-FR" sz="1600" dirty="0" err="1">
                <a:latin typeface="+mj-lt"/>
              </a:rPr>
              <a:t>number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then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calculated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inside</a:t>
            </a:r>
            <a:r>
              <a:rPr lang="fr-FR" sz="1600" dirty="0">
                <a:latin typeface="+mj-lt"/>
              </a:rPr>
              <a:t> the droplet, </a:t>
            </a:r>
            <a:r>
              <a:rPr lang="fr-FR" sz="1600" dirty="0" err="1">
                <a:latin typeface="+mj-lt"/>
              </a:rPr>
              <a:t>using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following</a:t>
            </a:r>
            <a:r>
              <a:rPr lang="fr-FR" sz="1600" dirty="0">
                <a:latin typeface="+mj-lt"/>
              </a:rPr>
              <a:t> eq. :</a:t>
            </a:r>
          </a:p>
          <a:p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r>
              <a:rPr lang="fr-FR" sz="1600" dirty="0">
                <a:latin typeface="+mj-lt"/>
              </a:rPr>
              <a:t>To </a:t>
            </a:r>
            <a:r>
              <a:rPr lang="fr-FR" sz="1600" dirty="0" err="1">
                <a:latin typeface="+mj-lt"/>
              </a:rPr>
              <a:t>this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aim</a:t>
            </a:r>
            <a:r>
              <a:rPr lang="fr-FR" sz="1600" dirty="0">
                <a:latin typeface="+mj-lt"/>
              </a:rPr>
              <a:t>, the </a:t>
            </a:r>
            <a:r>
              <a:rPr lang="fr-FR" sz="1600" dirty="0" err="1">
                <a:latin typeface="+mj-lt"/>
              </a:rPr>
              <a:t>temperatures</a:t>
            </a:r>
            <a:r>
              <a:rPr lang="fr-FR" sz="1600" dirty="0">
                <a:latin typeface="+mj-lt"/>
              </a:rPr>
              <a:t> are </a:t>
            </a:r>
            <a:r>
              <a:rPr lang="fr-FR" sz="1600" dirty="0" err="1">
                <a:latin typeface="+mj-lt"/>
              </a:rPr>
              <a:t>taken</a:t>
            </a:r>
            <a:r>
              <a:rPr lang="fr-FR" sz="1600" dirty="0">
                <a:latin typeface="+mj-lt"/>
              </a:rPr>
              <a:t> in </a:t>
            </a:r>
            <a:r>
              <a:rPr lang="fr-FR" sz="1600" dirty="0" err="1">
                <a:latin typeface="+mj-lt"/>
              </a:rPr>
              <a:t>two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zones of the droplet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5209D91-AF0F-50DA-AE97-BE09CF002521}"/>
              </a:ext>
            </a:extLst>
          </p:cNvPr>
          <p:cNvSpPr/>
          <p:nvPr/>
        </p:nvSpPr>
        <p:spPr>
          <a:xfrm>
            <a:off x="1542473" y="3390332"/>
            <a:ext cx="304800" cy="3503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9D0C16-6A9B-BD92-2B47-3032C54879AE}"/>
              </a:ext>
            </a:extLst>
          </p:cNvPr>
          <p:cNvSpPr/>
          <p:nvPr/>
        </p:nvSpPr>
        <p:spPr>
          <a:xfrm>
            <a:off x="2034839" y="3390331"/>
            <a:ext cx="304800" cy="3503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B3184B34-8B2B-7DE5-2F57-E97C3426E821}"/>
              </a:ext>
            </a:extLst>
          </p:cNvPr>
          <p:cNvCxnSpPr>
            <a:cxnSpLocks/>
          </p:cNvCxnSpPr>
          <p:nvPr/>
        </p:nvCxnSpPr>
        <p:spPr>
          <a:xfrm flipV="1">
            <a:off x="1694873" y="2362083"/>
            <a:ext cx="3704845" cy="9982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15D14615-00CA-BA98-0F07-238C57D38E02}"/>
              </a:ext>
            </a:extLst>
          </p:cNvPr>
          <p:cNvCxnSpPr/>
          <p:nvPr/>
        </p:nvCxnSpPr>
        <p:spPr>
          <a:xfrm>
            <a:off x="2339639" y="3735976"/>
            <a:ext cx="3206266" cy="701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>
            <a:extLst>
              <a:ext uri="{FF2B5EF4-FFF2-40B4-BE49-F238E27FC236}">
                <a16:creationId xmlns:a16="http://schemas.microsoft.com/office/drawing/2014/main" id="{0B1F13C4-1293-6316-619B-0EB72FD151ED}"/>
              </a:ext>
            </a:extLst>
          </p:cNvPr>
          <p:cNvSpPr txBox="1"/>
          <p:nvPr/>
        </p:nvSpPr>
        <p:spPr>
          <a:xfrm>
            <a:off x="8068526" y="5073306"/>
            <a:ext cx="40403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Illustration of the </a:t>
            </a:r>
            <a:r>
              <a:rPr lang="fr-FR" sz="1600" b="1" dirty="0">
                <a:latin typeface="+mj-lt"/>
              </a:rPr>
              <a:t>∆T </a:t>
            </a:r>
            <a:r>
              <a:rPr lang="fr-FR" sz="1600" b="1" dirty="0" err="1">
                <a:latin typeface="+mj-lt"/>
              </a:rPr>
              <a:t>obtained</a:t>
            </a:r>
            <a:r>
              <a:rPr lang="fr-FR" sz="1600" b="1" dirty="0">
                <a:latin typeface="+mj-lt"/>
              </a:rPr>
              <a:t> in </a:t>
            </a:r>
            <a:r>
              <a:rPr lang="fr-FR" sz="1600" b="1" dirty="0" err="1">
                <a:latin typeface="+mj-lt"/>
              </a:rPr>
              <a:t>different</a:t>
            </a:r>
            <a:r>
              <a:rPr lang="fr-FR" sz="1600" b="1" dirty="0">
                <a:latin typeface="+mj-lt"/>
              </a:rPr>
              <a:t> cases</a:t>
            </a:r>
            <a:endParaRPr lang="fr-FR" sz="1600" dirty="0">
              <a:latin typeface="+mj-lt"/>
            </a:endParaRPr>
          </a:p>
        </p:txBody>
      </p:sp>
      <p:sp>
        <p:nvSpPr>
          <p:cNvPr id="12" name="Espace réservé du numéro de diapositive 11">
            <a:extLst>
              <a:ext uri="{FF2B5EF4-FFF2-40B4-BE49-F238E27FC236}">
                <a16:creationId xmlns:a16="http://schemas.microsoft.com/office/drawing/2014/main" id="{6B0CAD32-263C-A909-E3AD-AC805D7E7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15</a:t>
            </a:fld>
            <a:endParaRPr lang="it-IT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0A178E7-2EB4-AE1E-04D7-4B2DCC798781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EE9E082-2650-E2E2-2B98-A788066EBBC4}"/>
              </a:ext>
            </a:extLst>
          </p:cNvPr>
          <p:cNvSpPr txBox="1"/>
          <p:nvPr/>
        </p:nvSpPr>
        <p:spPr>
          <a:xfrm>
            <a:off x="275900" y="1097655"/>
            <a:ext cx="44131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–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internal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∆T</a:t>
            </a:r>
          </a:p>
          <a:p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3AA4289-268A-D221-D121-7D594D8F5D92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	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929111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14A48F87-B33C-F29D-D3B7-3A2CFA2C2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588" y="1672424"/>
            <a:ext cx="5048513" cy="37843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77A6BF3-67A3-7576-9616-E08A1C7429DE}"/>
                  </a:ext>
                </a:extLst>
              </p:cNvPr>
              <p:cNvSpPr txBox="1"/>
              <p:nvPr/>
            </p:nvSpPr>
            <p:spPr>
              <a:xfrm>
                <a:off x="414388" y="3265843"/>
                <a:ext cx="2417618" cy="7735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𝑹𝒂</m:t>
                    </m:r>
                    <m:r>
                      <a:rPr lang="en-GB" b="1" i="1" smtClean="0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 = </m:t>
                    </m:r>
                    <m:f>
                      <m:f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𝒈</m:t>
                        </m:r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𝜷</m:t>
                        </m:r>
                      </m:num>
                      <m:den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𝝂𝜶</m:t>
                        </m:r>
                      </m:den>
                    </m:f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(</m:t>
                    </m:r>
                    <m:sSub>
                      <m:sSub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−</m:t>
                    </m:r>
                    <m:sSub>
                      <m:sSub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𝟏</m:t>
                        </m:r>
                      </m:sub>
                    </m:sSub>
                    <m:r>
                      <a:rPr lang="en-GB" b="1" i="1">
                        <a:effectLst/>
                        <a:latin typeface="Cambria Math" panose="02040503050406030204" pitchFamily="18" charset="0"/>
                        <a:ea typeface="DengXian" panose="02010600030101010101" pitchFamily="2" charset="-122"/>
                        <a:cs typeface="Arial" panose="020B0604020202020204" pitchFamily="34" charset="0"/>
                      </a:rPr>
                      <m:t>)</m:t>
                    </m:r>
                    <m:sSubSup>
                      <m:sSubSupPr>
                        <m:ctrlPr>
                          <a:rPr lang="fr-FR" b="1" i="1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𝑳</m:t>
                        </m:r>
                      </m:e>
                      <m:sub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GB" b="1" i="1">
                            <a:effectLst/>
                            <a:latin typeface="Cambria Math" panose="02040503050406030204" pitchFamily="18" charset="0"/>
                            <a:ea typeface="DengXian" panose="02010600030101010101" pitchFamily="2" charset="-122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bSup>
                  </m:oMath>
                </a14:m>
                <a:r>
                  <a:rPr lang="en-GB" sz="1800" dirty="0">
                    <a:effectLst/>
                    <a:latin typeface="Calibri" panose="020F050202020403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	</a:t>
                </a:r>
                <a:endParaRPr lang="fr-FR" dirty="0"/>
              </a:p>
            </p:txBody>
          </p:sp>
        </mc:Choice>
        <mc:Fallback xmlns=""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B77A6BF3-67A3-7576-9616-E08A1C7429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388" y="3265843"/>
                <a:ext cx="2417618" cy="77354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ZoneTexte 35">
            <a:extLst>
              <a:ext uri="{FF2B5EF4-FFF2-40B4-BE49-F238E27FC236}">
                <a16:creationId xmlns:a16="http://schemas.microsoft.com/office/drawing/2014/main" id="{CB203957-46E1-92C0-1608-0D180E1CE4F9}"/>
              </a:ext>
            </a:extLst>
          </p:cNvPr>
          <p:cNvSpPr txBox="1"/>
          <p:nvPr/>
        </p:nvSpPr>
        <p:spPr>
          <a:xfrm>
            <a:off x="290829" y="2480738"/>
            <a:ext cx="34437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b="1" dirty="0">
                <a:latin typeface="+mj-lt"/>
              </a:rPr>
              <a:t>Rayleigh </a:t>
            </a:r>
            <a:r>
              <a:rPr lang="fr-FR" sz="1600" b="1" dirty="0" err="1">
                <a:latin typeface="+mj-lt"/>
              </a:rPr>
              <a:t>number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then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calculated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inside</a:t>
            </a:r>
            <a:r>
              <a:rPr lang="fr-FR" sz="1600" b="1" dirty="0">
                <a:latin typeface="+mj-lt"/>
              </a:rPr>
              <a:t> the droplet</a:t>
            </a:r>
            <a:r>
              <a:rPr lang="fr-FR" sz="1600" dirty="0">
                <a:latin typeface="+mj-lt"/>
              </a:rPr>
              <a:t>, </a:t>
            </a:r>
            <a:r>
              <a:rPr lang="fr-FR" sz="1600" dirty="0" err="1">
                <a:latin typeface="+mj-lt"/>
              </a:rPr>
              <a:t>using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following</a:t>
            </a:r>
            <a:r>
              <a:rPr lang="fr-FR" sz="1600" dirty="0">
                <a:latin typeface="+mj-lt"/>
              </a:rPr>
              <a:t> eq. :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fr-FR" sz="1600" dirty="0">
                <a:latin typeface="+mj-lt"/>
              </a:rPr>
              <a:t>Variations of the </a:t>
            </a:r>
            <a:r>
              <a:rPr lang="fr-FR" sz="1600" dirty="0" err="1">
                <a:latin typeface="+mj-lt"/>
              </a:rPr>
              <a:t>physical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properties</a:t>
            </a:r>
            <a:r>
              <a:rPr lang="fr-FR" sz="1600" dirty="0">
                <a:latin typeface="+mj-lt"/>
              </a:rPr>
              <a:t> (g, </a:t>
            </a:r>
            <a:r>
              <a:rPr lang="el-GR" sz="1600" dirty="0">
                <a:latin typeface="+mj-lt"/>
              </a:rPr>
              <a:t>β</a:t>
            </a:r>
            <a:r>
              <a:rPr lang="fr-FR" sz="1600" dirty="0">
                <a:latin typeface="+mj-lt"/>
              </a:rPr>
              <a:t>, </a:t>
            </a:r>
            <a:r>
              <a:rPr lang="el-GR" sz="1600" dirty="0">
                <a:latin typeface="+mj-lt"/>
              </a:rPr>
              <a:t>α</a:t>
            </a:r>
            <a:r>
              <a:rPr lang="fr-FR" sz="1600" dirty="0">
                <a:latin typeface="+mj-lt"/>
              </a:rPr>
              <a:t>, </a:t>
            </a:r>
            <a:r>
              <a:rPr lang="el-GR" sz="1600" dirty="0">
                <a:latin typeface="+mj-lt"/>
              </a:rPr>
              <a:t>ν</a:t>
            </a:r>
            <a:r>
              <a:rPr lang="fr-FR" sz="1600" dirty="0">
                <a:latin typeface="+mj-lt"/>
              </a:rPr>
              <a:t>) are </a:t>
            </a:r>
            <a:r>
              <a:rPr lang="fr-FR" sz="1600" dirty="0" err="1">
                <a:latin typeface="+mj-lt"/>
              </a:rPr>
              <a:t>considered</a:t>
            </a:r>
            <a:endParaRPr lang="fr-FR" sz="1600" dirty="0">
              <a:latin typeface="+mj-lt"/>
            </a:endParaRPr>
          </a:p>
          <a:p>
            <a:pPr marL="285750" indent="-285750">
              <a:buFont typeface="Courier New" panose="02070309020205020404" pitchFamily="49" charset="0"/>
              <a:buChar char="o"/>
            </a:pPr>
            <a:endParaRPr lang="fr-FR" sz="1600" dirty="0">
              <a:latin typeface="+mj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31DBAE0-9733-F124-63F7-1B6C0B988A20}"/>
              </a:ext>
            </a:extLst>
          </p:cNvPr>
          <p:cNvSpPr txBox="1"/>
          <p:nvPr/>
        </p:nvSpPr>
        <p:spPr>
          <a:xfrm>
            <a:off x="4721500" y="1489757"/>
            <a:ext cx="44131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latin typeface="+mj-lt"/>
              </a:rPr>
              <a:t> Rayleigh </a:t>
            </a:r>
            <a:r>
              <a:rPr lang="fr-FR" sz="1600" b="1" dirty="0" err="1">
                <a:latin typeface="+mj-lt"/>
              </a:rPr>
              <a:t>number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during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heating</a:t>
            </a:r>
            <a:r>
              <a:rPr lang="fr-FR" sz="1600" b="1" dirty="0">
                <a:latin typeface="+mj-lt"/>
              </a:rPr>
              <a:t> and </a:t>
            </a:r>
            <a:r>
              <a:rPr lang="fr-FR" sz="1600" b="1" dirty="0" err="1">
                <a:latin typeface="+mj-lt"/>
              </a:rPr>
              <a:t>evaporation</a:t>
            </a:r>
            <a:endParaRPr lang="fr-FR" sz="1600" b="1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4C190BB-EB40-9B43-A59D-CE2D1D20289A}"/>
              </a:ext>
            </a:extLst>
          </p:cNvPr>
          <p:cNvSpPr txBox="1"/>
          <p:nvPr/>
        </p:nvSpPr>
        <p:spPr>
          <a:xfrm>
            <a:off x="9151606" y="2047441"/>
            <a:ext cx="2548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latin typeface="+mj-lt"/>
              </a:rPr>
              <a:t>Impact of the </a:t>
            </a:r>
            <a:r>
              <a:rPr lang="fr-FR" sz="1400" b="1" dirty="0" err="1">
                <a:latin typeface="+mj-lt"/>
              </a:rPr>
              <a:t>uncertainty</a:t>
            </a:r>
            <a:r>
              <a:rPr lang="fr-FR" sz="1400" b="1" dirty="0">
                <a:latin typeface="+mj-lt"/>
              </a:rPr>
              <a:t> of T </a:t>
            </a:r>
            <a:r>
              <a:rPr lang="fr-FR" sz="1400" b="1" dirty="0" err="1">
                <a:latin typeface="+mj-lt"/>
              </a:rPr>
              <a:t>measurements</a:t>
            </a:r>
            <a:r>
              <a:rPr lang="fr-FR" sz="1400" b="1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is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reported</a:t>
            </a:r>
            <a:r>
              <a:rPr lang="fr-FR" sz="1400" dirty="0">
                <a:latin typeface="+mj-lt"/>
              </a:rPr>
              <a:t> 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C4921C0A-2501-590B-AAF6-D700EF30A3B1}"/>
              </a:ext>
            </a:extLst>
          </p:cNvPr>
          <p:cNvSpPr/>
          <p:nvPr/>
        </p:nvSpPr>
        <p:spPr>
          <a:xfrm>
            <a:off x="3975547" y="1328992"/>
            <a:ext cx="7883134" cy="4322316"/>
          </a:xfrm>
          <a:prstGeom prst="roundRect">
            <a:avLst/>
          </a:prstGeom>
          <a:noFill/>
          <a:ln w="28575">
            <a:solidFill>
              <a:srgbClr val="FF3F3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16633FE-E7AF-5D4F-85BD-331CD64988D3}"/>
                  </a:ext>
                </a:extLst>
              </p:cNvPr>
              <p:cNvSpPr txBox="1"/>
              <p:nvPr/>
            </p:nvSpPr>
            <p:spPr>
              <a:xfrm>
                <a:off x="9162506" y="3223533"/>
                <a:ext cx="29371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+mj-lt"/>
                  </a:rPr>
                  <a:t>Critical Rayleigh value for </a:t>
                </a:r>
                <a:r>
                  <a:rPr lang="fr-FR" sz="1400" b="1" dirty="0">
                    <a:latin typeface="+mj-lt"/>
                  </a:rPr>
                  <a:t>the </a:t>
                </a:r>
                <a:r>
                  <a:rPr lang="fr-FR" sz="1400" b="1" dirty="0" err="1">
                    <a:latin typeface="+mj-lt"/>
                  </a:rPr>
                  <a:t>onset</a:t>
                </a:r>
                <a:r>
                  <a:rPr lang="fr-FR" sz="1400" b="1" dirty="0">
                    <a:latin typeface="+mj-lt"/>
                  </a:rPr>
                  <a:t> of </a:t>
                </a:r>
                <a:r>
                  <a:rPr lang="fr-FR" sz="1400" b="1" dirty="0" err="1">
                    <a:latin typeface="+mj-lt"/>
                  </a:rPr>
                  <a:t>buoyancy</a:t>
                </a:r>
                <a:r>
                  <a:rPr lang="fr-FR" sz="1400" b="1" dirty="0">
                    <a:latin typeface="+mj-lt"/>
                  </a:rPr>
                  <a:t> </a:t>
                </a:r>
                <a:r>
                  <a:rPr lang="fr-FR" sz="1400" dirty="0" err="1">
                    <a:latin typeface="+mj-lt"/>
                  </a:rPr>
                  <a:t>is</a:t>
                </a:r>
                <a:r>
                  <a:rPr lang="fr-FR" sz="14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𝑹𝒂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rgbClr val="00B050"/>
                    </a:solidFill>
                    <a:latin typeface="+mj-lt"/>
                  </a:rPr>
                  <a:t> = 1700</a:t>
                </a:r>
                <a:endParaRPr lang="fr-FR" sz="1400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A16633FE-E7AF-5D4F-85BD-331CD6498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2506" y="3223533"/>
                <a:ext cx="2937130" cy="523220"/>
              </a:xfrm>
              <a:prstGeom prst="rect">
                <a:avLst/>
              </a:prstGeom>
              <a:blipFill>
                <a:blip r:embed="rId8"/>
                <a:stretch>
                  <a:fillRect l="-207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59BE0DD3-F33E-94F8-BE14-191543AD642A}"/>
              </a:ext>
            </a:extLst>
          </p:cNvPr>
          <p:cNvCxnSpPr>
            <a:cxnSpLocks/>
          </p:cNvCxnSpPr>
          <p:nvPr/>
        </p:nvCxnSpPr>
        <p:spPr>
          <a:xfrm>
            <a:off x="4777990" y="4644910"/>
            <a:ext cx="3953030" cy="0"/>
          </a:xfrm>
          <a:prstGeom prst="line">
            <a:avLst/>
          </a:prstGeom>
          <a:ln w="19050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E90088-AEBF-5F90-CBD1-E6F1001621A9}"/>
                  </a:ext>
                </a:extLst>
              </p:cNvPr>
              <p:cNvSpPr txBox="1"/>
              <p:nvPr/>
            </p:nvSpPr>
            <p:spPr>
              <a:xfrm>
                <a:off x="4817879" y="4367594"/>
                <a:ext cx="10655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𝑹𝒂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r>
                  <a:rPr lang="fr-FR" sz="1400" b="1" dirty="0">
                    <a:solidFill>
                      <a:srgbClr val="00B050"/>
                    </a:solidFill>
                    <a:latin typeface="+mj-lt"/>
                  </a:rPr>
                  <a:t> = 1700</a:t>
                </a:r>
                <a:endParaRPr lang="fr-FR" dirty="0"/>
              </a:p>
            </p:txBody>
          </p:sp>
        </mc:Choice>
        <mc:Fallback xmlns=""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8CE90088-AEBF-5F90-CBD1-E6F1001621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7879" y="4367594"/>
                <a:ext cx="1065550" cy="307777"/>
              </a:xfrm>
              <a:prstGeom prst="rect">
                <a:avLst/>
              </a:prstGeom>
              <a:blipFill>
                <a:blip r:embed="rId9"/>
                <a:stretch>
                  <a:fillRect t="-1961" b="-19608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ZoneTexte 21">
            <a:extLst>
              <a:ext uri="{FF2B5EF4-FFF2-40B4-BE49-F238E27FC236}">
                <a16:creationId xmlns:a16="http://schemas.microsoft.com/office/drawing/2014/main" id="{551DB7DE-0070-ABE7-9D24-826F201B2156}"/>
              </a:ext>
            </a:extLst>
          </p:cNvPr>
          <p:cNvSpPr txBox="1"/>
          <p:nvPr/>
        </p:nvSpPr>
        <p:spPr>
          <a:xfrm>
            <a:off x="4096748" y="5842706"/>
            <a:ext cx="53600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>
                <a:solidFill>
                  <a:schemeClr val="tx1"/>
                </a:solidFill>
                <a:latin typeface="+mj-lt"/>
              </a:rPr>
              <a:t>Therefore</a:t>
            </a:r>
            <a:r>
              <a:rPr lang="fr-FR" sz="1600" b="1" dirty="0">
                <a:solidFill>
                  <a:schemeClr val="tx1"/>
                </a:solidFill>
                <a:latin typeface="+mj-lt"/>
              </a:rPr>
              <a:t>, </a:t>
            </a:r>
            <a:r>
              <a:rPr lang="fr-FR" sz="1600" b="1" dirty="0" err="1">
                <a:solidFill>
                  <a:schemeClr val="tx1"/>
                </a:solidFill>
                <a:latin typeface="+mj-lt"/>
              </a:rPr>
              <a:t>there</a:t>
            </a:r>
            <a:r>
              <a:rPr lang="fr-FR" sz="16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is</a:t>
            </a:r>
            <a:r>
              <a:rPr lang="fr-FR" sz="1600" b="1" dirty="0">
                <a:latin typeface="+mj-lt"/>
              </a:rPr>
              <a:t> a contribution of the thermo-</a:t>
            </a:r>
            <a:r>
              <a:rPr lang="fr-FR" sz="1600" b="1" dirty="0" err="1">
                <a:latin typeface="+mj-lt"/>
              </a:rPr>
              <a:t>gravitational</a:t>
            </a:r>
            <a:r>
              <a:rPr lang="fr-FR" sz="1600" b="1" dirty="0">
                <a:latin typeface="+mj-lt"/>
              </a:rPr>
              <a:t> convection (</a:t>
            </a:r>
            <a:r>
              <a:rPr lang="fr-FR" sz="1600" b="1" dirty="0" err="1">
                <a:latin typeface="+mj-lt"/>
              </a:rPr>
              <a:t>buoyancy</a:t>
            </a:r>
            <a:r>
              <a:rPr lang="fr-FR" sz="1600" b="1" dirty="0">
                <a:latin typeface="+mj-lt"/>
              </a:rPr>
              <a:t>) on the </a:t>
            </a:r>
            <a:r>
              <a:rPr lang="fr-FR" sz="1600" b="1" dirty="0" err="1">
                <a:latin typeface="+mj-lt"/>
              </a:rPr>
              <a:t>internal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mixing</a:t>
            </a:r>
            <a:r>
              <a:rPr lang="fr-FR" sz="1600" b="1" dirty="0">
                <a:latin typeface="+mj-lt"/>
              </a:rPr>
              <a:t> of the </a:t>
            </a:r>
            <a:r>
              <a:rPr lang="fr-FR" sz="1600" b="1" dirty="0" err="1">
                <a:latin typeface="+mj-lt"/>
              </a:rPr>
              <a:t>liquid</a:t>
            </a:r>
            <a:r>
              <a:rPr lang="fr-FR" sz="1600" b="1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D9ABAEC-BB18-EEDF-809B-05A039189222}"/>
                  </a:ext>
                </a:extLst>
              </p:cNvPr>
              <p:cNvSpPr txBox="1"/>
              <p:nvPr/>
            </p:nvSpPr>
            <p:spPr>
              <a:xfrm>
                <a:off x="9167241" y="4521483"/>
                <a:ext cx="2733930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400" dirty="0">
                    <a:latin typeface="+mj-lt"/>
                  </a:rPr>
                  <a:t>During all the </a:t>
                </a:r>
                <a:r>
                  <a:rPr lang="fr-FR" sz="1400" dirty="0" err="1">
                    <a:latin typeface="+mj-lt"/>
                  </a:rPr>
                  <a:t>heating</a:t>
                </a:r>
                <a:r>
                  <a:rPr lang="fr-FR" sz="1400" dirty="0">
                    <a:latin typeface="+mj-lt"/>
                  </a:rPr>
                  <a:t> phase, 	</a:t>
                </a:r>
                <a14:m>
                  <m:oMath xmlns:m="http://schemas.openxmlformats.org/officeDocument/2006/math">
                    <m:r>
                      <a:rPr lang="fr-FR" sz="14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𝑹𝒂</m:t>
                    </m:r>
                  </m:oMath>
                </a14:m>
                <a:r>
                  <a:rPr lang="fr-FR" sz="1400" b="1" dirty="0">
                    <a:solidFill>
                      <a:srgbClr val="FF0000"/>
                    </a:solidFill>
                    <a:latin typeface="+mj-lt"/>
                  </a:rPr>
                  <a:t> &gt;</a:t>
                </a:r>
                <a:r>
                  <a:rPr lang="fr-FR" sz="1400" dirty="0">
                    <a:solidFill>
                      <a:srgbClr val="FF0000"/>
                    </a:solidFill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𝑹𝒂</m:t>
                        </m:r>
                      </m:e>
                      <m:sub>
                        <m:r>
                          <a:rPr lang="fr-FR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𝒄</m:t>
                        </m:r>
                      </m:sub>
                    </m:sSub>
                  </m:oMath>
                </a14:m>
                <a:endParaRPr lang="fr-FR" sz="14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0D9ABAEC-BB18-EEDF-809B-05A039189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7241" y="4521483"/>
                <a:ext cx="2733930" cy="523220"/>
              </a:xfrm>
              <a:prstGeom prst="rect">
                <a:avLst/>
              </a:prstGeom>
              <a:blipFill>
                <a:blip r:embed="rId10"/>
                <a:stretch>
                  <a:fillRect l="-446" t="-2326" b="-10465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041B17E4-3EE5-6145-0F2C-E7B7B5AA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16</a:t>
            </a:fld>
            <a:endParaRPr lang="it-IT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26E7A8E-9A00-AA3D-6150-E3AF10AFAB2B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612E2E-9C2D-74F1-6A83-C6FA92B8D77F}"/>
              </a:ext>
            </a:extLst>
          </p:cNvPr>
          <p:cNvSpPr txBox="1"/>
          <p:nvPr/>
        </p:nvSpPr>
        <p:spPr>
          <a:xfrm>
            <a:off x="275900" y="1097655"/>
            <a:ext cx="441316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–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internal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Rayleigh</a:t>
            </a:r>
          </a:p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Number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  <a:p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D7EA3C-E937-7D56-AA0A-51A91B9952B3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53126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B77A6BF3-67A3-7576-9616-E08A1C7429DE}"/>
              </a:ext>
            </a:extLst>
          </p:cNvPr>
          <p:cNvSpPr txBox="1"/>
          <p:nvPr/>
        </p:nvSpPr>
        <p:spPr>
          <a:xfrm>
            <a:off x="275899" y="1988677"/>
            <a:ext cx="5478355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Accordingly to previous study (on water dispersed droplets), </a:t>
            </a:r>
            <a:r>
              <a:rPr lang="en-GB" sz="1600" b="1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internal motion has been observed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latin typeface="+mj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Then, calculation of internal Rayleigh number allowed us to quantify the </a:t>
            </a:r>
            <a:r>
              <a:rPr lang="en-GB" sz="1600" b="1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contribution of buoyancy </a:t>
            </a:r>
            <a:r>
              <a:rPr lang="en-GB" sz="1600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on the mixing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GB" sz="1600" dirty="0">
              <a:latin typeface="+mj-lt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effectLst/>
                <a:latin typeface="+mj-lt"/>
                <a:ea typeface="DengXian" panose="02010600030101010101" pitchFamily="2" charset="-122"/>
                <a:cs typeface="Arial" panose="020B0604020202020204" pitchFamily="34" charset="0"/>
              </a:rPr>
              <a:t>Here, we suggest to have a glance to this mixing patterns</a:t>
            </a:r>
          </a:p>
          <a:p>
            <a:endParaRPr lang="en-GB" dirty="0">
              <a:latin typeface="Calibri" panose="020F050202020403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  <a:p>
            <a:r>
              <a:rPr lang="en-GB" sz="18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	</a:t>
            </a:r>
            <a:endParaRPr lang="fr-FR" dirty="0"/>
          </a:p>
        </p:txBody>
      </p:sp>
      <p:sp>
        <p:nvSpPr>
          <p:cNvPr id="26" name="Espace réservé du numéro de diapositive 25">
            <a:extLst>
              <a:ext uri="{FF2B5EF4-FFF2-40B4-BE49-F238E27FC236}">
                <a16:creationId xmlns:a16="http://schemas.microsoft.com/office/drawing/2014/main" id="{041B17E4-3EE5-6145-0F2C-E7B7B5AAB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17</a:t>
            </a:fld>
            <a:endParaRPr lang="it-IT" dirty="0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26E7A8E-9A00-AA3D-6150-E3AF10AFAB2B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Link to </a:t>
            </a:r>
            <a:r>
              <a:rPr lang="fr-FR" sz="1400" b="1" dirty="0" err="1">
                <a:solidFill>
                  <a:schemeClr val="bg1"/>
                </a:solidFill>
              </a:rPr>
              <a:t>liquid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mixing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7612E2E-9C2D-74F1-6A83-C6FA92B8D77F}"/>
              </a:ext>
            </a:extLst>
          </p:cNvPr>
          <p:cNvSpPr txBox="1"/>
          <p:nvPr/>
        </p:nvSpPr>
        <p:spPr>
          <a:xfrm>
            <a:off x="275900" y="1097655"/>
            <a:ext cx="44131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–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Internal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motion 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8D7EA3C-E937-7D56-AA0A-51A91B9952B3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pic>
        <p:nvPicPr>
          <p:cNvPr id="3" name="chauffage_dessus">
            <a:hlinkClick r:id="" action="ppaction://media"/>
            <a:extLst>
              <a:ext uri="{FF2B5EF4-FFF2-40B4-BE49-F238E27FC236}">
                <a16:creationId xmlns:a16="http://schemas.microsoft.com/office/drawing/2014/main" id="{A51DF9B0-D739-C50E-B3D9-1657A4A9E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37748" y="1648313"/>
            <a:ext cx="5010148" cy="281820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4419B7C4-A9EB-068D-D49B-AB1FCEADA7DE}"/>
              </a:ext>
            </a:extLst>
          </p:cNvPr>
          <p:cNvSpPr txBox="1"/>
          <p:nvPr/>
        </p:nvSpPr>
        <p:spPr>
          <a:xfrm>
            <a:off x="7195127" y="4618750"/>
            <a:ext cx="38146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290D77"/>
                </a:solidFill>
              </a:rPr>
              <a:t>Example of </a:t>
            </a:r>
            <a:r>
              <a:rPr lang="fr-FR" sz="1200" b="1" dirty="0" err="1">
                <a:solidFill>
                  <a:srgbClr val="290D77"/>
                </a:solidFill>
              </a:rPr>
              <a:t>internal</a:t>
            </a:r>
            <a:r>
              <a:rPr lang="fr-FR" sz="1200" b="1" dirty="0">
                <a:solidFill>
                  <a:srgbClr val="290D77"/>
                </a:solidFill>
              </a:rPr>
              <a:t> flow </a:t>
            </a:r>
            <a:r>
              <a:rPr lang="fr-FR" sz="1200" b="1" dirty="0" err="1">
                <a:solidFill>
                  <a:srgbClr val="290D77"/>
                </a:solidFill>
              </a:rPr>
              <a:t>within</a:t>
            </a:r>
            <a:r>
              <a:rPr lang="fr-FR" sz="1200" b="1" dirty="0">
                <a:solidFill>
                  <a:srgbClr val="290D77"/>
                </a:solidFill>
              </a:rPr>
              <a:t> the droplet </a:t>
            </a:r>
            <a:r>
              <a:rPr lang="fr-FR" sz="1200" b="1" dirty="0" err="1">
                <a:solidFill>
                  <a:srgbClr val="290D77"/>
                </a:solidFill>
              </a:rPr>
              <a:t>when</a:t>
            </a:r>
            <a:r>
              <a:rPr lang="fr-FR" sz="1200" b="1" dirty="0">
                <a:solidFill>
                  <a:srgbClr val="290D77"/>
                </a:solidFill>
              </a:rPr>
              <a:t> </a:t>
            </a:r>
            <a:r>
              <a:rPr lang="fr-FR" sz="1200" b="1" dirty="0" err="1">
                <a:solidFill>
                  <a:srgbClr val="290D77"/>
                </a:solidFill>
              </a:rPr>
              <a:t>heated</a:t>
            </a:r>
            <a:r>
              <a:rPr lang="fr-FR" sz="1200" b="1" dirty="0">
                <a:solidFill>
                  <a:srgbClr val="290D77"/>
                </a:solidFill>
              </a:rPr>
              <a:t> by the top</a:t>
            </a:r>
          </a:p>
        </p:txBody>
      </p:sp>
    </p:spTree>
    <p:extLst>
      <p:ext uri="{BB962C8B-B14F-4D97-AF65-F5344CB8AC3E}">
        <p14:creationId xmlns:p14="http://schemas.microsoft.com/office/powerpoint/2010/main" val="238705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095121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-27383"/>
            <a:ext cx="12192001" cy="835248"/>
            <a:chOff x="0" y="-27384"/>
            <a:chExt cx="9144000" cy="908720"/>
          </a:xfrm>
          <a:gradFill>
            <a:gsLst>
              <a:gs pos="18000">
                <a:schemeClr val="tx2">
                  <a:lumMod val="40000"/>
                  <a:lumOff val="60000"/>
                </a:schemeClr>
              </a:gs>
              <a:gs pos="50000">
                <a:schemeClr val="accent1"/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</a:gra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C88D1A6B-AA40-B7A0-9FEA-6AA86981B296}"/>
              </a:ext>
            </a:extLst>
          </p:cNvPr>
          <p:cNvSpPr txBox="1"/>
          <p:nvPr/>
        </p:nvSpPr>
        <p:spPr>
          <a:xfrm>
            <a:off x="121611" y="122522"/>
            <a:ext cx="429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2060"/>
                </a:solidFill>
                <a:latin typeface="+mj-lt"/>
              </a:rPr>
              <a:t>Presentation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 Contents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7C210A6-9BE5-06AA-D220-7AD7951B6D19}"/>
              </a:ext>
            </a:extLst>
          </p:cNvPr>
          <p:cNvGrpSpPr/>
          <p:nvPr/>
        </p:nvGrpSpPr>
        <p:grpSpPr>
          <a:xfrm>
            <a:off x="0" y="37258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6DF3BE3A-A522-5E4D-C29D-CE871C93F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31DA77B3-56C6-3F6A-A1B9-ACB085DD29C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426A744-E686-A48E-28B8-0D1AD7DD1D62}"/>
              </a:ext>
            </a:extLst>
          </p:cNvPr>
          <p:cNvSpPr/>
          <p:nvPr/>
        </p:nvSpPr>
        <p:spPr>
          <a:xfrm>
            <a:off x="0" y="-27382"/>
            <a:ext cx="12192000" cy="2952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id="{E3E92377-36CB-A2E3-8F7E-B28CC582C8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7" t="4415" r="2679" b="3401"/>
          <a:stretch/>
        </p:blipFill>
        <p:spPr>
          <a:xfrm>
            <a:off x="4498109" y="1644371"/>
            <a:ext cx="4106744" cy="337510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2E68D670-47D3-A911-140A-EF2263B13A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6" y="1734736"/>
            <a:ext cx="3657127" cy="2942824"/>
          </a:xfrm>
          <a:prstGeom prst="rect">
            <a:avLst/>
          </a:prstGeom>
        </p:spPr>
      </p:pic>
      <p:sp>
        <p:nvSpPr>
          <p:cNvPr id="26" name="Flèche : courbe vers la gauche 25">
            <a:extLst>
              <a:ext uri="{FF2B5EF4-FFF2-40B4-BE49-F238E27FC236}">
                <a16:creationId xmlns:a16="http://schemas.microsoft.com/office/drawing/2014/main" id="{7819879E-0116-6BED-B2E0-A868F48D34EA}"/>
              </a:ext>
            </a:extLst>
          </p:cNvPr>
          <p:cNvSpPr/>
          <p:nvPr/>
        </p:nvSpPr>
        <p:spPr>
          <a:xfrm rot="10800000">
            <a:off x="3701752" y="2468368"/>
            <a:ext cx="332509" cy="1173018"/>
          </a:xfrm>
          <a:prstGeom prst="curved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Flèche : courbe vers la droite 26">
            <a:extLst>
              <a:ext uri="{FF2B5EF4-FFF2-40B4-BE49-F238E27FC236}">
                <a16:creationId xmlns:a16="http://schemas.microsoft.com/office/drawing/2014/main" id="{A9E8A7B5-D788-9213-A26B-E017641E1733}"/>
              </a:ext>
            </a:extLst>
          </p:cNvPr>
          <p:cNvSpPr/>
          <p:nvPr/>
        </p:nvSpPr>
        <p:spPr>
          <a:xfrm rot="10800000">
            <a:off x="624790" y="2485901"/>
            <a:ext cx="461818" cy="1239552"/>
          </a:xfrm>
          <a:prstGeom prst="curved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3289981D-6549-A117-8A4F-261AD84D3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18</a:t>
            </a:fld>
            <a:endParaRPr lang="it-IT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BA9FCC-D012-3F5E-20FC-110DED4D504C}"/>
              </a:ext>
            </a:extLst>
          </p:cNvPr>
          <p:cNvSpPr txBox="1"/>
          <p:nvPr/>
        </p:nvSpPr>
        <p:spPr>
          <a:xfrm>
            <a:off x="1197445" y="5122103"/>
            <a:ext cx="76325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Two</a:t>
            </a:r>
            <a:r>
              <a:rPr lang="fr-FR" sz="1600" dirty="0">
                <a:latin typeface="+mj-lt"/>
              </a:rPr>
              <a:t> quasi </a:t>
            </a:r>
            <a:r>
              <a:rPr lang="fr-FR" sz="1600" dirty="0" err="1">
                <a:latin typeface="+mj-lt"/>
              </a:rPr>
              <a:t>symmetrical</a:t>
            </a:r>
            <a:r>
              <a:rPr lang="fr-FR" sz="1600" dirty="0">
                <a:latin typeface="+mj-lt"/>
              </a:rPr>
              <a:t> vertical </a:t>
            </a:r>
            <a:r>
              <a:rPr lang="fr-FR" sz="1600" dirty="0" err="1">
                <a:latin typeface="+mj-lt"/>
              </a:rPr>
              <a:t>vortexes</a:t>
            </a:r>
            <a:r>
              <a:rPr lang="fr-FR" sz="1600" dirty="0">
                <a:latin typeface="+mj-lt"/>
              </a:rPr>
              <a:t> are </a:t>
            </a:r>
            <a:r>
              <a:rPr lang="fr-FR" sz="1600" dirty="0" err="1">
                <a:latin typeface="+mj-lt"/>
              </a:rPr>
              <a:t>observed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both</a:t>
            </a:r>
            <a:r>
              <a:rPr lang="fr-FR" sz="1600" dirty="0">
                <a:latin typeface="+mj-lt"/>
              </a:rPr>
              <a:t> by the </a:t>
            </a:r>
            <a:r>
              <a:rPr lang="fr-FR" sz="1600" dirty="0" err="1">
                <a:latin typeface="+mj-lt"/>
              </a:rPr>
              <a:t>raw</a:t>
            </a:r>
            <a:r>
              <a:rPr lang="fr-FR" sz="1600" dirty="0">
                <a:latin typeface="+mj-lt"/>
              </a:rPr>
              <a:t> images and the PTV </a:t>
            </a:r>
            <a:r>
              <a:rPr lang="fr-FR" sz="1600" dirty="0" err="1">
                <a:latin typeface="+mj-lt"/>
              </a:rPr>
              <a:t>tracking</a:t>
            </a:r>
            <a:endParaRPr lang="fr-FR" sz="16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This flow pattern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known</a:t>
            </a:r>
            <a:r>
              <a:rPr lang="fr-FR" sz="1600" dirty="0">
                <a:latin typeface="+mj-lt"/>
              </a:rPr>
              <a:t> as </a:t>
            </a:r>
            <a:r>
              <a:rPr lang="fr-FR" sz="1600" dirty="0" err="1">
                <a:latin typeface="+mj-lt"/>
              </a:rPr>
              <a:t>Hill’s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Vortices</a:t>
            </a:r>
            <a:r>
              <a:rPr lang="fr-FR" sz="1600">
                <a:latin typeface="+mj-lt"/>
              </a:rPr>
              <a:t> </a:t>
            </a:r>
            <a:r>
              <a:rPr lang="fr-FR" sz="1600" smtClean="0">
                <a:latin typeface="+mj-lt"/>
              </a:rPr>
              <a:t>(</a:t>
            </a:r>
            <a:r>
              <a:rPr lang="fr-FR" sz="1600" smtClean="0">
                <a:solidFill>
                  <a:srgbClr val="0070C0"/>
                </a:solidFill>
              </a:rPr>
              <a:t>Tam </a:t>
            </a:r>
            <a:r>
              <a:rPr lang="fr-FR" sz="1600" dirty="0">
                <a:solidFill>
                  <a:srgbClr val="0070C0"/>
                </a:solidFill>
              </a:rPr>
              <a:t>et al., </a:t>
            </a:r>
            <a:r>
              <a:rPr lang="fr-FR" sz="1600" b="1" i="1" dirty="0" err="1">
                <a:solidFill>
                  <a:srgbClr val="0070C0"/>
                </a:solidFill>
              </a:rPr>
              <a:t>J.Fluid.Mech</a:t>
            </a:r>
            <a:r>
              <a:rPr lang="fr-FR" sz="1600" b="1" i="1" dirty="0">
                <a:solidFill>
                  <a:srgbClr val="0070C0"/>
                </a:solidFill>
              </a:rPr>
              <a:t> 624</a:t>
            </a:r>
            <a:r>
              <a:rPr lang="fr-FR" sz="1600" dirty="0">
                <a:solidFill>
                  <a:srgbClr val="0070C0"/>
                </a:solidFill>
              </a:rPr>
              <a:t>, 2009</a:t>
            </a:r>
            <a:r>
              <a:rPr lang="fr-FR" sz="1600" dirty="0">
                <a:latin typeface="+mj-lt"/>
              </a:rPr>
              <a:t>) and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a first </a:t>
            </a:r>
            <a:r>
              <a:rPr lang="fr-FR" sz="1600" dirty="0" err="1">
                <a:latin typeface="+mj-lt"/>
              </a:rPr>
              <a:t>indicator</a:t>
            </a:r>
            <a:r>
              <a:rPr lang="fr-FR" sz="1600" dirty="0">
                <a:latin typeface="+mj-lt"/>
              </a:rPr>
              <a:t> of a </a:t>
            </a:r>
            <a:r>
              <a:rPr lang="fr-FR" sz="1600" b="1" dirty="0">
                <a:latin typeface="+mj-lt"/>
              </a:rPr>
              <a:t>contribution of Surface Tension Forces (</a:t>
            </a:r>
            <a:r>
              <a:rPr lang="fr-FR" sz="1600" b="1" dirty="0" err="1">
                <a:latin typeface="+mj-lt"/>
              </a:rPr>
              <a:t>Marangoni</a:t>
            </a:r>
            <a:r>
              <a:rPr lang="fr-FR" sz="1600" b="1" dirty="0">
                <a:latin typeface="+mj-lt"/>
              </a:rPr>
              <a:t>) on the flow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E795BBD-46B3-AFD4-7A0C-3F904DC5EE4C}"/>
              </a:ext>
            </a:extLst>
          </p:cNvPr>
          <p:cNvSpPr txBox="1"/>
          <p:nvPr/>
        </p:nvSpPr>
        <p:spPr>
          <a:xfrm>
            <a:off x="8829964" y="2313938"/>
            <a:ext cx="31218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>
                <a:latin typeface="+mj-lt"/>
              </a:rPr>
              <a:t>Raw images and Post-</a:t>
            </a:r>
            <a:r>
              <a:rPr lang="fr-FR" dirty="0" err="1">
                <a:latin typeface="+mj-lt"/>
              </a:rPr>
              <a:t>treated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results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from</a:t>
            </a:r>
            <a:r>
              <a:rPr lang="fr-FR" dirty="0">
                <a:latin typeface="+mj-lt"/>
              </a:rPr>
              <a:t> High speed Camera at 5000 FPS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D14BE5F4-0377-B942-EB99-B4FDE33F5436}"/>
              </a:ext>
            </a:extLst>
          </p:cNvPr>
          <p:cNvSpPr/>
          <p:nvPr/>
        </p:nvSpPr>
        <p:spPr>
          <a:xfrm>
            <a:off x="259081" y="1546229"/>
            <a:ext cx="11785138" cy="3473244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4778D80-5893-2860-D0CB-F3B2257C9DC1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bg1"/>
                </a:solidFill>
              </a:rPr>
              <a:t>Results</a:t>
            </a:r>
            <a:r>
              <a:rPr lang="fr-FR" sz="1400" b="1" dirty="0">
                <a:solidFill>
                  <a:schemeClr val="bg1"/>
                </a:solidFill>
              </a:rPr>
              <a:t> 	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6C6882F-6E8B-9F7B-8166-505C28DF9A9A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Illustration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mixing</a:t>
            </a:r>
            <a:r>
              <a:rPr lang="fr-FR" sz="1400" b="1" dirty="0">
                <a:solidFill>
                  <a:schemeClr val="bg1"/>
                </a:solidFill>
              </a:rPr>
              <a:t> of the droplet</a:t>
            </a:r>
          </a:p>
        </p:txBody>
      </p:sp>
    </p:spTree>
    <p:extLst>
      <p:ext uri="{BB962C8B-B14F-4D97-AF65-F5344CB8AC3E}">
        <p14:creationId xmlns:p14="http://schemas.microsoft.com/office/powerpoint/2010/main" val="3979734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itre 11">
            <a:extLst>
              <a:ext uri="{FF2B5EF4-FFF2-40B4-BE49-F238E27FC236}">
                <a16:creationId xmlns:a16="http://schemas.microsoft.com/office/drawing/2014/main" id="{23D5650F-3FB0-BB14-BCFD-FA63766BB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30193"/>
            <a:ext cx="4913746" cy="1288328"/>
          </a:xfrm>
        </p:spPr>
        <p:txBody>
          <a:bodyPr>
            <a:normAutofit fontScale="90000"/>
          </a:bodyPr>
          <a:lstStyle/>
          <a:p>
            <a:pPr algn="l"/>
            <a:r>
              <a:rPr lang="fr-FR" sz="4000" b="1" dirty="0">
                <a:solidFill>
                  <a:srgbClr val="290D77"/>
                </a:solidFill>
              </a:rPr>
              <a:t> Conclusion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BBE75B5-E358-2D3B-E547-B1A47EA8C791}"/>
              </a:ext>
            </a:extLst>
          </p:cNvPr>
          <p:cNvSpPr txBox="1"/>
          <p:nvPr/>
        </p:nvSpPr>
        <p:spPr>
          <a:xfrm>
            <a:off x="121611" y="1985818"/>
            <a:ext cx="9040862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2cLIF </a:t>
            </a:r>
            <a:r>
              <a:rPr lang="fr-FR" sz="1600" dirty="0" err="1">
                <a:latin typeface="+mj-lt"/>
              </a:rPr>
              <a:t>method</a:t>
            </a:r>
            <a:r>
              <a:rPr lang="fr-FR" sz="1600" dirty="0">
                <a:latin typeface="+mj-lt"/>
              </a:rPr>
              <a:t> has been </a:t>
            </a:r>
            <a:r>
              <a:rPr lang="fr-FR" sz="1600" dirty="0" err="1">
                <a:latin typeface="+mj-lt"/>
              </a:rPr>
              <a:t>sucessfully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implemented</a:t>
            </a:r>
            <a:r>
              <a:rPr lang="fr-FR" sz="1600" dirty="0">
                <a:latin typeface="+mj-lt"/>
              </a:rPr>
              <a:t> in </a:t>
            </a:r>
            <a:r>
              <a:rPr lang="fr-FR" sz="1600" dirty="0" err="1">
                <a:latin typeface="+mj-lt"/>
              </a:rPr>
              <a:t>order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obtain</a:t>
            </a:r>
            <a:r>
              <a:rPr lang="fr-FR" sz="1600" dirty="0">
                <a:latin typeface="+mj-lt"/>
              </a:rPr>
              <a:t> </a:t>
            </a:r>
            <a:r>
              <a:rPr lang="fr-FR" sz="1600" b="1" dirty="0">
                <a:latin typeface="+mj-lt"/>
              </a:rPr>
              <a:t>2D temperature </a:t>
            </a:r>
            <a:r>
              <a:rPr lang="fr-FR" sz="1600" b="1" dirty="0" err="1">
                <a:latin typeface="+mj-lt"/>
              </a:rPr>
              <a:t>field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inside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heated</a:t>
            </a:r>
            <a:r>
              <a:rPr lang="fr-FR" sz="1600" b="1" dirty="0">
                <a:latin typeface="+mj-lt"/>
              </a:rPr>
              <a:t> n-</a:t>
            </a:r>
            <a:r>
              <a:rPr lang="fr-FR" sz="1600" b="1" dirty="0" err="1">
                <a:latin typeface="+mj-lt"/>
              </a:rPr>
              <a:t>tetradecane</a:t>
            </a:r>
            <a:r>
              <a:rPr lang="fr-FR" sz="1600" b="1" dirty="0">
                <a:latin typeface="+mj-lt"/>
              </a:rPr>
              <a:t> droplets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3 configurations </a:t>
            </a:r>
            <a:r>
              <a:rPr lang="fr-FR" sz="1600" b="1" dirty="0" err="1">
                <a:latin typeface="+mj-lt"/>
              </a:rPr>
              <a:t>highlighting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successively</a:t>
            </a:r>
            <a:r>
              <a:rPr lang="fr-FR" sz="1600" b="1" dirty="0">
                <a:latin typeface="+mj-lt"/>
              </a:rPr>
              <a:t> one type of </a:t>
            </a:r>
            <a:r>
              <a:rPr lang="fr-FR" sz="1600" b="1" dirty="0" err="1">
                <a:latin typeface="+mj-lt"/>
              </a:rPr>
              <a:t>heat</a:t>
            </a:r>
            <a:r>
              <a:rPr lang="fr-FR" sz="1600" b="1" dirty="0">
                <a:latin typeface="+mj-lt"/>
              </a:rPr>
              <a:t> transfert (convective or radiative)</a:t>
            </a:r>
            <a:r>
              <a:rPr lang="fr-FR" sz="1600" dirty="0">
                <a:latin typeface="+mj-lt"/>
              </a:rPr>
              <a:t> respect to </a:t>
            </a:r>
            <a:r>
              <a:rPr lang="fr-FR" sz="1600" dirty="0" err="1">
                <a:latin typeface="+mj-lt"/>
              </a:rPr>
              <a:t>others</a:t>
            </a:r>
            <a:r>
              <a:rPr lang="fr-FR" sz="1600" dirty="0">
                <a:latin typeface="+mj-lt"/>
              </a:rPr>
              <a:t> have been </a:t>
            </a:r>
            <a:r>
              <a:rPr lang="fr-FR" sz="1600" dirty="0" err="1">
                <a:latin typeface="+mj-lt"/>
              </a:rPr>
              <a:t>studied</a:t>
            </a: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In </a:t>
            </a:r>
            <a:r>
              <a:rPr lang="fr-FR" sz="1600" dirty="0" err="1">
                <a:latin typeface="+mj-lt"/>
              </a:rPr>
              <a:t>every</a:t>
            </a:r>
            <a:r>
              <a:rPr lang="fr-FR" sz="1600" dirty="0">
                <a:latin typeface="+mj-lt"/>
              </a:rPr>
              <a:t> case, temperature </a:t>
            </a:r>
            <a:r>
              <a:rPr lang="fr-FR" sz="1600" b="1" dirty="0" err="1">
                <a:latin typeface="+mj-lt"/>
              </a:rPr>
              <a:t>field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seems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rather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homogeneous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during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of the droplet. Plots of 1D temperature profiles </a:t>
            </a:r>
            <a:r>
              <a:rPr lang="fr-FR" sz="1600" dirty="0" err="1">
                <a:latin typeface="+mj-lt"/>
              </a:rPr>
              <a:t>also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confirm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this</a:t>
            </a:r>
            <a:r>
              <a:rPr lang="fr-FR" sz="1600" dirty="0">
                <a:latin typeface="+mj-lt"/>
              </a:rPr>
              <a:t> trend.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Internal</a:t>
            </a:r>
            <a:r>
              <a:rPr lang="fr-FR" sz="1600" dirty="0">
                <a:latin typeface="+mj-lt"/>
              </a:rPr>
              <a:t> Rayleigh </a:t>
            </a:r>
            <a:r>
              <a:rPr lang="fr-FR" sz="1600" dirty="0" err="1">
                <a:latin typeface="+mj-lt"/>
              </a:rPr>
              <a:t>number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calculated</a:t>
            </a:r>
            <a:r>
              <a:rPr lang="fr-FR" sz="1600" dirty="0">
                <a:latin typeface="+mj-lt"/>
              </a:rPr>
              <a:t>, </a:t>
            </a:r>
            <a:r>
              <a:rPr lang="fr-FR" sz="1600" b="1" dirty="0" err="1">
                <a:latin typeface="+mj-lt"/>
              </a:rPr>
              <a:t>depicting</a:t>
            </a:r>
            <a:r>
              <a:rPr lang="fr-FR" sz="1600" b="1" dirty="0">
                <a:latin typeface="+mj-lt"/>
              </a:rPr>
              <a:t> a contribution of the </a:t>
            </a:r>
            <a:r>
              <a:rPr lang="fr-FR" sz="1600" b="1" dirty="0" err="1">
                <a:latin typeface="+mj-lt"/>
              </a:rPr>
              <a:t>buoyancy</a:t>
            </a:r>
            <a:r>
              <a:rPr lang="fr-FR" sz="1600" b="1" dirty="0">
                <a:latin typeface="+mj-lt"/>
              </a:rPr>
              <a:t> in the </a:t>
            </a:r>
            <a:r>
              <a:rPr lang="fr-FR" sz="1600" b="1" dirty="0" err="1">
                <a:latin typeface="+mj-lt"/>
              </a:rPr>
              <a:t>liquid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mixing</a:t>
            </a:r>
            <a:endParaRPr lang="fr-FR" sz="1600" b="1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Next </a:t>
            </a:r>
            <a:r>
              <a:rPr lang="fr-FR" sz="1600" dirty="0" err="1">
                <a:latin typeface="+mj-lt"/>
              </a:rPr>
              <a:t>step</a:t>
            </a:r>
            <a:r>
              <a:rPr lang="fr-FR" sz="1600" dirty="0">
                <a:latin typeface="+mj-lt"/>
              </a:rPr>
              <a:t> of the </a:t>
            </a:r>
            <a:r>
              <a:rPr lang="fr-FR" sz="1600" dirty="0" err="1">
                <a:latin typeface="+mj-lt"/>
              </a:rPr>
              <a:t>work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will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aim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characterize</a:t>
            </a:r>
            <a:r>
              <a:rPr lang="fr-FR" sz="1600" dirty="0">
                <a:latin typeface="+mj-lt"/>
              </a:rPr>
              <a:t> the </a:t>
            </a:r>
            <a:r>
              <a:rPr lang="fr-FR" sz="1600" b="1" dirty="0">
                <a:latin typeface="+mj-lt"/>
              </a:rPr>
              <a:t>contribution of the surface tension </a:t>
            </a:r>
            <a:r>
              <a:rPr lang="fr-FR" sz="1600" b="1" dirty="0" err="1">
                <a:latin typeface="+mj-lt"/>
              </a:rPr>
              <a:t>with</a:t>
            </a:r>
            <a:r>
              <a:rPr lang="fr-FR" sz="1600" b="1" dirty="0">
                <a:latin typeface="+mj-lt"/>
              </a:rPr>
              <a:t> respect to </a:t>
            </a:r>
            <a:r>
              <a:rPr lang="fr-FR" sz="1600" b="1" dirty="0" err="1">
                <a:latin typeface="+mj-lt"/>
              </a:rPr>
              <a:t>buoyancy</a:t>
            </a:r>
            <a:r>
              <a:rPr lang="fr-FR" sz="1600" b="1" dirty="0">
                <a:latin typeface="+mj-lt"/>
              </a:rPr>
              <a:t> on the </a:t>
            </a:r>
            <a:r>
              <a:rPr lang="fr-FR" sz="1600" b="1" dirty="0" err="1">
                <a:latin typeface="+mj-lt"/>
              </a:rPr>
              <a:t>internal</a:t>
            </a:r>
            <a:r>
              <a:rPr lang="fr-FR" sz="1600" b="1" dirty="0">
                <a:latin typeface="+mj-lt"/>
              </a:rPr>
              <a:t>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56202A80-5652-4910-A41E-4A9E8B75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19</a:t>
            </a:fld>
            <a:endParaRPr lang="it-IT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B1DE404-1537-5DD5-A038-E6EBF24B4A83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14B0083-54F4-BA8C-7C49-43BC9F1D1D6D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536926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095121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-27383"/>
            <a:ext cx="12192001" cy="835248"/>
            <a:chOff x="0" y="-27384"/>
            <a:chExt cx="9144000" cy="908720"/>
          </a:xfrm>
          <a:gradFill>
            <a:gsLst>
              <a:gs pos="18000">
                <a:schemeClr val="tx2">
                  <a:lumMod val="40000"/>
                  <a:lumOff val="60000"/>
                </a:schemeClr>
              </a:gs>
              <a:gs pos="50000">
                <a:schemeClr val="accent1"/>
              </a:gs>
              <a:gs pos="75000">
                <a:schemeClr val="tx2">
                  <a:lumMod val="60000"/>
                  <a:lumOff val="40000"/>
                </a:schemeClr>
              </a:gs>
              <a:gs pos="100000">
                <a:srgbClr val="FF0000"/>
              </a:gs>
            </a:gsLst>
            <a:lin ang="0" scaled="1"/>
          </a:gra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5" name="ZoneTexte 14">
            <a:extLst>
              <a:ext uri="{FF2B5EF4-FFF2-40B4-BE49-F238E27FC236}">
                <a16:creationId xmlns:a16="http://schemas.microsoft.com/office/drawing/2014/main" id="{49690EC1-241E-91DE-B513-801AC1A94486}"/>
              </a:ext>
            </a:extLst>
          </p:cNvPr>
          <p:cNvSpPr txBox="1"/>
          <p:nvPr/>
        </p:nvSpPr>
        <p:spPr>
          <a:xfrm>
            <a:off x="2207567" y="980727"/>
            <a:ext cx="8700577" cy="5299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1" indent="-285750">
              <a:lnSpc>
                <a:spcPct val="120000"/>
              </a:lnSpc>
              <a:buFont typeface="Wingdings" pitchFamily="2" charset="2"/>
              <a:buChar char="§"/>
              <a:defRPr/>
            </a:pPr>
            <a:r>
              <a:rPr lang="en-US" sz="2000" b="1" dirty="0">
                <a:solidFill>
                  <a:srgbClr val="290D77"/>
                </a:solidFill>
                <a:latin typeface="+mj-lt"/>
              </a:rPr>
              <a:t>Introduction &amp; context of the study</a:t>
            </a:r>
          </a:p>
          <a:p>
            <a:pPr marL="742950" lvl="2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Water-in-oil emulsions and its effect on combustion</a:t>
            </a:r>
          </a:p>
          <a:p>
            <a:pPr marL="742950" lvl="2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Aim of the study</a:t>
            </a:r>
          </a:p>
          <a:p>
            <a:pPr marL="1143000" lvl="2" indent="-228600">
              <a:lnSpc>
                <a:spcPct val="120000"/>
              </a:lnSpc>
              <a:defRPr/>
            </a:pPr>
            <a:endParaRPr lang="fr-FR" sz="2000" dirty="0">
              <a:latin typeface="+mj-lt"/>
            </a:endParaRPr>
          </a:p>
          <a:p>
            <a:pPr marL="285750" lvl="1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b="1" dirty="0" err="1">
                <a:solidFill>
                  <a:srgbClr val="290D77"/>
                </a:solidFill>
                <a:latin typeface="+mj-lt"/>
              </a:rPr>
              <a:t>Material</a:t>
            </a:r>
            <a:r>
              <a:rPr lang="fr-FR" sz="2000" b="1" dirty="0">
                <a:solidFill>
                  <a:srgbClr val="290D77"/>
                </a:solidFill>
                <a:latin typeface="+mj-lt"/>
              </a:rPr>
              <a:t> &amp; </a:t>
            </a:r>
            <a:r>
              <a:rPr lang="fr-FR" sz="2000" b="1" dirty="0" err="1">
                <a:solidFill>
                  <a:srgbClr val="290D77"/>
                </a:solidFill>
                <a:latin typeface="+mj-lt"/>
              </a:rPr>
              <a:t>methods</a:t>
            </a:r>
            <a:endParaRPr lang="fr-FR" sz="2000" b="1" dirty="0">
              <a:solidFill>
                <a:srgbClr val="290D77"/>
              </a:solidFill>
              <a:latin typeface="+mj-lt"/>
            </a:endParaRPr>
          </a:p>
          <a:p>
            <a:pPr marL="800100" lvl="2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2 colors Laser Induced Fluorescence technique for temperature field measurements</a:t>
            </a:r>
          </a:p>
          <a:p>
            <a:pPr marL="800100" lvl="2" indent="-342900">
              <a:lnSpc>
                <a:spcPct val="120000"/>
              </a:lnSpc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</a:rPr>
              <a:t>Experimental bench presentation</a:t>
            </a:r>
          </a:p>
          <a:p>
            <a:pPr marL="285750" lvl="1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b="1" dirty="0" err="1">
                <a:solidFill>
                  <a:srgbClr val="290D77"/>
                </a:solidFill>
                <a:latin typeface="+mj-lt"/>
              </a:rPr>
              <a:t>Results</a:t>
            </a:r>
            <a:endParaRPr lang="fr-FR" sz="2000" b="1" dirty="0">
              <a:solidFill>
                <a:srgbClr val="290D77"/>
              </a:solidFill>
              <a:latin typeface="+mj-lt"/>
            </a:endParaRPr>
          </a:p>
          <a:p>
            <a:pPr marL="70326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  <a:cs typeface="Arial" pitchFamily="34" charset="0"/>
              </a:rPr>
              <a:t>Fluorescent </a:t>
            </a:r>
            <a:r>
              <a:rPr lang="fr-FR" sz="2000" dirty="0" err="1">
                <a:latin typeface="+mj-lt"/>
                <a:cs typeface="Arial" pitchFamily="34" charset="0"/>
              </a:rPr>
              <a:t>dye</a:t>
            </a:r>
            <a:r>
              <a:rPr lang="fr-FR" sz="2000" dirty="0">
                <a:latin typeface="+mj-lt"/>
                <a:cs typeface="Arial" pitchFamily="34" charset="0"/>
              </a:rPr>
              <a:t> initial </a:t>
            </a:r>
            <a:r>
              <a:rPr lang="fr-FR" sz="2000" dirty="0" err="1">
                <a:latin typeface="+mj-lt"/>
                <a:cs typeface="Arial" pitchFamily="34" charset="0"/>
              </a:rPr>
              <a:t>characterization</a:t>
            </a:r>
            <a:endParaRPr lang="fr-FR" sz="2000" dirty="0">
              <a:latin typeface="+mj-lt"/>
              <a:cs typeface="Arial" pitchFamily="34" charset="0"/>
            </a:endParaRPr>
          </a:p>
          <a:p>
            <a:pPr marL="703262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+mj-lt"/>
                <a:cs typeface="Arial" pitchFamily="34" charset="0"/>
              </a:rPr>
              <a:t>Temperature</a:t>
            </a:r>
            <a:r>
              <a:rPr lang="fr-FR" sz="2000" dirty="0">
                <a:latin typeface="+mj-lt"/>
                <a:cs typeface="Arial" pitchFamily="34" charset="0"/>
              </a:rPr>
              <a:t> </a:t>
            </a:r>
            <a:r>
              <a:rPr lang="fr-FR" sz="2000" dirty="0" err="1">
                <a:latin typeface="+mj-lt"/>
                <a:cs typeface="Arial" pitchFamily="34" charset="0"/>
              </a:rPr>
              <a:t>dependency</a:t>
            </a:r>
            <a:r>
              <a:rPr lang="fr-FR" sz="2000" dirty="0">
                <a:latin typeface="+mj-lt"/>
                <a:cs typeface="Arial" pitchFamily="34" charset="0"/>
              </a:rPr>
              <a:t> fluorescence Rf(T) calibration</a:t>
            </a:r>
          </a:p>
          <a:p>
            <a:pPr marL="703262" indent="-342900">
              <a:buFont typeface="Arial" panose="020B0604020202020204" pitchFamily="34" charset="0"/>
              <a:buChar char="•"/>
            </a:pPr>
            <a:r>
              <a:rPr lang="fr-FR" sz="2000" dirty="0" err="1">
                <a:latin typeface="+mj-lt"/>
                <a:cs typeface="Arial" pitchFamily="34" charset="0"/>
              </a:rPr>
              <a:t>Temperature</a:t>
            </a:r>
            <a:r>
              <a:rPr lang="fr-FR" sz="2000" dirty="0">
                <a:latin typeface="+mj-lt"/>
                <a:cs typeface="Arial" pitchFamily="34" charset="0"/>
              </a:rPr>
              <a:t> </a:t>
            </a:r>
            <a:r>
              <a:rPr lang="fr-FR" sz="2000" dirty="0" err="1">
                <a:latin typeface="+mj-lt"/>
                <a:cs typeface="Arial" pitchFamily="34" charset="0"/>
              </a:rPr>
              <a:t>measurements</a:t>
            </a:r>
            <a:r>
              <a:rPr lang="fr-FR" sz="2000" dirty="0">
                <a:latin typeface="+mj-lt"/>
                <a:cs typeface="Arial" pitchFamily="34" charset="0"/>
              </a:rPr>
              <a:t> </a:t>
            </a:r>
            <a:r>
              <a:rPr lang="fr-FR" sz="2000" dirty="0" err="1">
                <a:latin typeface="+mj-lt"/>
                <a:cs typeface="Arial" pitchFamily="34" charset="0"/>
              </a:rPr>
              <a:t>within</a:t>
            </a:r>
            <a:r>
              <a:rPr lang="fr-FR" sz="2000" dirty="0">
                <a:latin typeface="+mj-lt"/>
                <a:cs typeface="Arial" pitchFamily="34" charset="0"/>
              </a:rPr>
              <a:t> droplets</a:t>
            </a:r>
          </a:p>
          <a:p>
            <a:pPr marL="703262" indent="-342900">
              <a:buFont typeface="Arial" panose="020B0604020202020204" pitchFamily="34" charset="0"/>
              <a:buChar char="•"/>
            </a:pPr>
            <a:r>
              <a:rPr lang="fr-FR" sz="2000" dirty="0">
                <a:latin typeface="+mj-lt"/>
                <a:cs typeface="Arial" pitchFamily="34" charset="0"/>
              </a:rPr>
              <a:t>Impact of </a:t>
            </a:r>
            <a:r>
              <a:rPr lang="fr-FR" sz="2000" dirty="0" err="1">
                <a:latin typeface="+mj-lt"/>
                <a:cs typeface="Arial" pitchFamily="34" charset="0"/>
              </a:rPr>
              <a:t>fluid</a:t>
            </a:r>
            <a:r>
              <a:rPr lang="fr-FR" sz="2000" dirty="0">
                <a:latin typeface="+mj-lt"/>
                <a:cs typeface="Arial" pitchFamily="34" charset="0"/>
              </a:rPr>
              <a:t> convective </a:t>
            </a:r>
            <a:r>
              <a:rPr lang="fr-FR" sz="2000" dirty="0" err="1">
                <a:latin typeface="+mj-lt"/>
                <a:cs typeface="Arial" pitchFamily="34" charset="0"/>
              </a:rPr>
              <a:t>mixing</a:t>
            </a:r>
            <a:r>
              <a:rPr lang="fr-FR" sz="2000" dirty="0">
                <a:latin typeface="+mj-lt"/>
                <a:cs typeface="Arial" pitchFamily="34" charset="0"/>
              </a:rPr>
              <a:t> on </a:t>
            </a:r>
            <a:r>
              <a:rPr lang="fr-FR" sz="2000" dirty="0" err="1">
                <a:latin typeface="+mj-lt"/>
                <a:cs typeface="Arial" pitchFamily="34" charset="0"/>
              </a:rPr>
              <a:t>temperature</a:t>
            </a:r>
            <a:r>
              <a:rPr lang="fr-FR" sz="2000" dirty="0">
                <a:latin typeface="+mj-lt"/>
                <a:cs typeface="Arial" pitchFamily="34" charset="0"/>
              </a:rPr>
              <a:t> </a:t>
            </a:r>
            <a:r>
              <a:rPr lang="fr-FR" sz="2000" dirty="0" err="1">
                <a:latin typeface="+mj-lt"/>
                <a:cs typeface="Arial" pitchFamily="34" charset="0"/>
              </a:rPr>
              <a:t>field</a:t>
            </a:r>
            <a:r>
              <a:rPr lang="fr-FR" sz="2000" dirty="0">
                <a:latin typeface="+mj-lt"/>
                <a:cs typeface="Arial" pitchFamily="34" charset="0"/>
              </a:rPr>
              <a:t> </a:t>
            </a:r>
            <a:r>
              <a:rPr lang="fr-FR" sz="2000" dirty="0" err="1">
                <a:latin typeface="+mj-lt"/>
                <a:cs typeface="Arial" pitchFamily="34" charset="0"/>
              </a:rPr>
              <a:t>under</a:t>
            </a:r>
            <a:r>
              <a:rPr lang="fr-FR" sz="2000" dirty="0">
                <a:latin typeface="+mj-lt"/>
                <a:cs typeface="Arial" pitchFamily="34" charset="0"/>
              </a:rPr>
              <a:t> radiant </a:t>
            </a:r>
            <a:r>
              <a:rPr lang="fr-FR" sz="2000" dirty="0" err="1">
                <a:latin typeface="+mj-lt"/>
                <a:cs typeface="Arial" pitchFamily="34" charset="0"/>
              </a:rPr>
              <a:t>heating</a:t>
            </a:r>
            <a:endParaRPr lang="fr-FR" sz="2000" dirty="0">
              <a:latin typeface="+mj-lt"/>
              <a:cs typeface="Arial" pitchFamily="34" charset="0"/>
            </a:endParaRPr>
          </a:p>
          <a:p>
            <a:pPr marL="714375" indent="-354013">
              <a:buFont typeface="Wingdings" panose="05000000000000000000" pitchFamily="2" charset="2"/>
              <a:buChar char="Ø"/>
            </a:pPr>
            <a:endParaRPr lang="fr-FR" sz="2000" dirty="0">
              <a:latin typeface="+mj-lt"/>
              <a:cs typeface="Arial" pitchFamily="34" charset="0"/>
            </a:endParaRPr>
          </a:p>
          <a:p>
            <a:pPr marL="285750" lvl="1" indent="-285750">
              <a:lnSpc>
                <a:spcPct val="120000"/>
              </a:lnSpc>
              <a:buFont typeface="Wingdings" panose="05000000000000000000" pitchFamily="2" charset="2"/>
              <a:buChar char="§"/>
              <a:defRPr/>
            </a:pPr>
            <a:r>
              <a:rPr lang="fr-FR" sz="2000" b="1" dirty="0">
                <a:solidFill>
                  <a:srgbClr val="290D77"/>
                </a:solidFill>
                <a:latin typeface="+mj-lt"/>
              </a:rPr>
              <a:t>Discussion &amp; perspectives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88D1A6B-AA40-B7A0-9FEA-6AA86981B296}"/>
              </a:ext>
            </a:extLst>
          </p:cNvPr>
          <p:cNvSpPr txBox="1"/>
          <p:nvPr/>
        </p:nvSpPr>
        <p:spPr>
          <a:xfrm>
            <a:off x="121611" y="122522"/>
            <a:ext cx="429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solidFill>
                  <a:srgbClr val="002060"/>
                </a:solidFill>
                <a:latin typeface="+mj-lt"/>
              </a:rPr>
              <a:t>Presentation</a:t>
            </a:r>
            <a:r>
              <a:rPr lang="fr-FR" sz="2400" b="1" dirty="0">
                <a:solidFill>
                  <a:srgbClr val="002060"/>
                </a:solidFill>
                <a:latin typeface="+mj-lt"/>
              </a:rPr>
              <a:t> Contents</a:t>
            </a:r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67C210A6-9BE5-06AA-D220-7AD7951B6D19}"/>
              </a:ext>
            </a:extLst>
          </p:cNvPr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12" name="Text Box 9">
              <a:extLst>
                <a:ext uri="{FF2B5EF4-FFF2-40B4-BE49-F238E27FC236}">
                  <a16:creationId xmlns:a16="http://schemas.microsoft.com/office/drawing/2014/main" id="{6DF3BE3A-A522-5E4D-C29D-CE871C93F3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13" name="Title 5">
              <a:extLst>
                <a:ext uri="{FF2B5EF4-FFF2-40B4-BE49-F238E27FC236}">
                  <a16:creationId xmlns:a16="http://schemas.microsoft.com/office/drawing/2014/main" id="{31DA77B3-56C6-3F6A-A1B9-ACB085DD29C7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426A744-E686-A48E-28B8-0D1AD7DD1D62}"/>
              </a:ext>
            </a:extLst>
          </p:cNvPr>
          <p:cNvSpPr/>
          <p:nvPr/>
        </p:nvSpPr>
        <p:spPr>
          <a:xfrm>
            <a:off x="0" y="-27382"/>
            <a:ext cx="12192000" cy="2952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F81CEDEF-DF7A-AABA-CD97-4BD3B663B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874B9A8-33B1-E6D6-F2EB-4703BDAA6129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752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space réservé du numéro de diapositive 17">
            <a:extLst>
              <a:ext uri="{FF2B5EF4-FFF2-40B4-BE49-F238E27FC236}">
                <a16:creationId xmlns:a16="http://schemas.microsoft.com/office/drawing/2014/main" id="{56202A80-5652-4910-A41E-4A9E8B751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FBA3AAD-9912-5C4E-8A0B-E5C4745F65FA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Conclusion</a:t>
            </a:r>
          </a:p>
        </p:txBody>
      </p:sp>
      <p:sp>
        <p:nvSpPr>
          <p:cNvPr id="23" name="Titre 11">
            <a:extLst>
              <a:ext uri="{FF2B5EF4-FFF2-40B4-BE49-F238E27FC236}">
                <a16:creationId xmlns:a16="http://schemas.microsoft.com/office/drawing/2014/main" id="{54B83FC4-6CCB-1A76-501F-37F1D3A93AC4}"/>
              </a:ext>
            </a:extLst>
          </p:cNvPr>
          <p:cNvSpPr txBox="1">
            <a:spLocks/>
          </p:cNvSpPr>
          <p:nvPr/>
        </p:nvSpPr>
        <p:spPr>
          <a:xfrm>
            <a:off x="2406071" y="2784836"/>
            <a:ext cx="7379856" cy="12883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4000" b="1" dirty="0">
                <a:solidFill>
                  <a:srgbClr val="290D77"/>
                </a:solidFill>
              </a:rPr>
              <a:t>THANK YOU FOR YOUR ATTENTION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873D22B-FC7C-02D7-DBB9-68E5F87740D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80" t="5687" r="7720" b="9954"/>
          <a:stretch/>
        </p:blipFill>
        <p:spPr>
          <a:xfrm>
            <a:off x="10092519" y="2900153"/>
            <a:ext cx="1728193" cy="187220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C20E02-0C23-3742-2D36-05E039A6C22E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</a:t>
            </a:r>
            <a:r>
              <a:rPr lang="fr-FR" sz="1400" b="1" dirty="0">
                <a:solidFill>
                  <a:schemeClr val="bg1"/>
                </a:solidFill>
              </a:rPr>
              <a:t>Conclusion &amp; Perspectives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648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3</a:t>
            </a:fld>
            <a:endParaRPr lang="it-IT" dirty="0"/>
          </a:p>
        </p:txBody>
      </p:sp>
      <p:sp>
        <p:nvSpPr>
          <p:cNvPr id="12" name="Titre 11">
            <a:extLst>
              <a:ext uri="{FF2B5EF4-FFF2-40B4-BE49-F238E27FC236}">
                <a16:creationId xmlns:a16="http://schemas.microsoft.com/office/drawing/2014/main" id="{E11BFC0B-228C-1E17-09CC-B379B1D069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" y="1130193"/>
            <a:ext cx="4257964" cy="1288328"/>
          </a:xfrm>
        </p:spPr>
        <p:txBody>
          <a:bodyPr>
            <a:normAutofit fontScale="90000"/>
          </a:bodyPr>
          <a:lstStyle/>
          <a:p>
            <a:r>
              <a:rPr lang="fr-FR" dirty="0"/>
              <a:t/>
            </a:r>
            <a:br>
              <a:rPr lang="fr-FR" dirty="0"/>
            </a:b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B4CE740-9392-22ED-97C4-826AD738CCC6}"/>
                  </a:ext>
                </a:extLst>
              </p:cNvPr>
              <p:cNvSpPr txBox="1"/>
              <p:nvPr/>
            </p:nvSpPr>
            <p:spPr>
              <a:xfrm>
                <a:off x="659191" y="1955615"/>
                <a:ext cx="5566118" cy="3174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fr-FR" dirty="0">
                    <a:latin typeface="+mj-lt"/>
                  </a:rPr>
                  <a:t>An </a:t>
                </a:r>
                <a:r>
                  <a:rPr lang="fr-FR" dirty="0" err="1">
                    <a:latin typeface="+mj-lt"/>
                  </a:rPr>
                  <a:t>emulsion</a:t>
                </a:r>
                <a:r>
                  <a:rPr lang="fr-FR" dirty="0">
                    <a:latin typeface="+mj-lt"/>
                  </a:rPr>
                  <a:t> </a:t>
                </a:r>
                <a:r>
                  <a:rPr lang="fr-FR" dirty="0" err="1">
                    <a:latin typeface="+mj-lt"/>
                  </a:rPr>
                  <a:t>is</a:t>
                </a:r>
                <a:r>
                  <a:rPr lang="fr-FR" dirty="0">
                    <a:latin typeface="+mj-lt"/>
                  </a:rPr>
                  <a:t> a </a:t>
                </a:r>
                <a:r>
                  <a:rPr lang="fr-FR" dirty="0" err="1">
                    <a:latin typeface="+mj-lt"/>
                  </a:rPr>
                  <a:t>blend</a:t>
                </a:r>
                <a:r>
                  <a:rPr lang="fr-FR" dirty="0">
                    <a:latin typeface="+mj-lt"/>
                  </a:rPr>
                  <a:t> of 2 non-miscible </a:t>
                </a:r>
                <a:r>
                  <a:rPr lang="fr-FR" dirty="0" err="1">
                    <a:latin typeface="+mj-lt"/>
                  </a:rPr>
                  <a:t>liquids</a:t>
                </a:r>
                <a:endParaRPr lang="fr-FR" dirty="0">
                  <a:latin typeface="+mj-lt"/>
                </a:endParaRPr>
              </a:p>
              <a:p>
                <a:pPr algn="just"/>
                <a:endParaRPr lang="fr-FR" dirty="0">
                  <a:latin typeface="+mj-lt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A </a:t>
                </a:r>
                <a:r>
                  <a:rPr lang="fr-FR" sz="1600" dirty="0" err="1">
                    <a:latin typeface="+mj-lt"/>
                  </a:rPr>
                  <a:t>small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quantity</a:t>
                </a:r>
                <a:r>
                  <a:rPr lang="fr-FR" sz="1600" dirty="0">
                    <a:latin typeface="+mj-lt"/>
                  </a:rPr>
                  <a:t> of </a:t>
                </a:r>
                <a:r>
                  <a:rPr lang="fr-FR" sz="1600" b="1" dirty="0">
                    <a:latin typeface="+mj-lt"/>
                  </a:rPr>
                  <a:t>water (</a:t>
                </a:r>
                <a:r>
                  <a:rPr lang="fr-FR" sz="1600" b="1" dirty="0" err="1">
                    <a:latin typeface="+mj-lt"/>
                  </a:rPr>
                  <a:t>dispersed</a:t>
                </a:r>
                <a:r>
                  <a:rPr lang="fr-FR" sz="1600" b="1" dirty="0">
                    <a:latin typeface="+mj-lt"/>
                  </a:rPr>
                  <a:t> phase) 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added</a:t>
                </a:r>
                <a:r>
                  <a:rPr lang="fr-FR" sz="1600" dirty="0">
                    <a:latin typeface="+mj-lt"/>
                  </a:rPr>
                  <a:t> to a </a:t>
                </a:r>
                <a:r>
                  <a:rPr lang="fr-FR" sz="1600" b="1" dirty="0" err="1">
                    <a:latin typeface="+mj-lt"/>
                  </a:rPr>
                  <a:t>continuous</a:t>
                </a:r>
                <a:r>
                  <a:rPr lang="fr-FR" sz="1600" b="1" dirty="0">
                    <a:latin typeface="+mj-lt"/>
                  </a:rPr>
                  <a:t> phase of combustible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sz="1600" dirty="0">
                  <a:latin typeface="+mj-lt"/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 err="1">
                    <a:latin typeface="+mj-lt"/>
                  </a:rPr>
                  <a:t>Stirring</a:t>
                </a:r>
                <a:r>
                  <a:rPr lang="fr-FR" sz="1600" dirty="0">
                    <a:latin typeface="+mj-lt"/>
                  </a:rPr>
                  <a:t> action to </a:t>
                </a:r>
                <a:r>
                  <a:rPr lang="fr-FR" sz="1600" dirty="0" err="1">
                    <a:latin typeface="+mj-lt"/>
                  </a:rPr>
                  <a:t>obtain</a:t>
                </a:r>
                <a:r>
                  <a:rPr lang="fr-FR" sz="1600" dirty="0">
                    <a:latin typeface="+mj-lt"/>
                  </a:rPr>
                  <a:t> a </a:t>
                </a:r>
                <a:r>
                  <a:rPr lang="fr-FR" sz="1600" b="1" dirty="0">
                    <a:latin typeface="+mj-lt"/>
                  </a:rPr>
                  <a:t>dispersion of micro-droplets of water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inside</a:t>
                </a:r>
                <a:r>
                  <a:rPr lang="fr-FR" sz="1600" dirty="0">
                    <a:latin typeface="+mj-lt"/>
                  </a:rPr>
                  <a:t> the </a:t>
                </a:r>
                <a:r>
                  <a:rPr lang="fr-FR" sz="1600" dirty="0" err="1">
                    <a:latin typeface="+mj-lt"/>
                  </a:rPr>
                  <a:t>continuous</a:t>
                </a:r>
                <a:r>
                  <a:rPr lang="fr-FR" sz="1600" dirty="0">
                    <a:latin typeface="+mj-lt"/>
                  </a:rPr>
                  <a:t> phase 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sz="1600" dirty="0"/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fr-FR" sz="1600" dirty="0">
                    <a:latin typeface="+mj-lt"/>
                  </a:rPr>
                  <a:t>Addition of 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fr-FR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e>
                      <m:sup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𝑟𝑑</m:t>
                        </m:r>
                      </m:sup>
                    </m:sSup>
                  </m:oMath>
                </a14:m>
                <a:r>
                  <a:rPr lang="fr-FR" sz="1600" dirty="0">
                    <a:latin typeface="+mj-lt"/>
                  </a:rPr>
                  <a:t> component, surfactant to </a:t>
                </a:r>
                <a:r>
                  <a:rPr lang="fr-FR" sz="1600" dirty="0" err="1">
                    <a:latin typeface="+mj-lt"/>
                  </a:rPr>
                  <a:t>limit</a:t>
                </a:r>
                <a:r>
                  <a:rPr lang="fr-FR" sz="1600" dirty="0">
                    <a:latin typeface="+mj-lt"/>
                  </a:rPr>
                  <a:t> phase </a:t>
                </a:r>
                <a:r>
                  <a:rPr lang="fr-FR" sz="1600" dirty="0" err="1">
                    <a:latin typeface="+mj-lt"/>
                  </a:rPr>
                  <a:t>separation</a:t>
                </a:r>
                <a:r>
                  <a:rPr lang="fr-FR" sz="1600" dirty="0">
                    <a:latin typeface="+mj-lt"/>
                  </a:rPr>
                  <a:t>	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endParaRPr lang="fr-FR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/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7B4CE740-9392-22ED-97C4-826AD738CC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191" y="1955615"/>
                <a:ext cx="5566118" cy="3174523"/>
              </a:xfrm>
              <a:prstGeom prst="rect">
                <a:avLst/>
              </a:prstGeom>
              <a:blipFill>
                <a:blip r:embed="rId5"/>
                <a:stretch>
                  <a:fillRect l="-876" t="-1152" r="-657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ZoneTexte 2">
            <a:extLst>
              <a:ext uri="{FF2B5EF4-FFF2-40B4-BE49-F238E27FC236}">
                <a16:creationId xmlns:a16="http://schemas.microsoft.com/office/drawing/2014/main" id="{35B8DBE7-C6AD-64CF-8965-7F5ADBF8DF9D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12041F-9254-DF5C-FC28-391D5CBFABF9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 – General </a:t>
            </a:r>
            <a:r>
              <a:rPr lang="fr-FR" sz="1400" b="1" dirty="0" err="1">
                <a:solidFill>
                  <a:schemeClr val="bg1"/>
                </a:solidFill>
              </a:rPr>
              <a:t>context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6E4276C-6973-7A98-2E5E-40DED0711775}"/>
              </a:ext>
            </a:extLst>
          </p:cNvPr>
          <p:cNvSpPr txBox="1"/>
          <p:nvPr/>
        </p:nvSpPr>
        <p:spPr>
          <a:xfrm>
            <a:off x="350981" y="1130193"/>
            <a:ext cx="574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Generalities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on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emulsions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systems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</p:txBody>
      </p: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F0E5C817-AD41-FB5E-EA6C-09D9C27278D5}"/>
              </a:ext>
            </a:extLst>
          </p:cNvPr>
          <p:cNvCxnSpPr>
            <a:cxnSpLocks/>
          </p:cNvCxnSpPr>
          <p:nvPr/>
        </p:nvCxnSpPr>
        <p:spPr>
          <a:xfrm flipH="1">
            <a:off x="6884523" y="1450309"/>
            <a:ext cx="10" cy="17849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ADA0F8E-50CB-A363-BC8D-007CBAD24331}"/>
              </a:ext>
            </a:extLst>
          </p:cNvPr>
          <p:cNvCxnSpPr/>
          <p:nvPr/>
        </p:nvCxnSpPr>
        <p:spPr>
          <a:xfrm>
            <a:off x="6884533" y="3235236"/>
            <a:ext cx="14593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523FD549-CD1B-D407-3A22-5B8D64B943AD}"/>
              </a:ext>
            </a:extLst>
          </p:cNvPr>
          <p:cNvCxnSpPr/>
          <p:nvPr/>
        </p:nvCxnSpPr>
        <p:spPr>
          <a:xfrm>
            <a:off x="8343878" y="1450309"/>
            <a:ext cx="0" cy="17849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necteur droit 31">
            <a:extLst>
              <a:ext uri="{FF2B5EF4-FFF2-40B4-BE49-F238E27FC236}">
                <a16:creationId xmlns:a16="http://schemas.microsoft.com/office/drawing/2014/main" id="{3B44E969-2C07-1D17-D4DC-F96D1B127967}"/>
              </a:ext>
            </a:extLst>
          </p:cNvPr>
          <p:cNvCxnSpPr/>
          <p:nvPr/>
        </p:nvCxnSpPr>
        <p:spPr>
          <a:xfrm flipH="1">
            <a:off x="6884523" y="2973840"/>
            <a:ext cx="14593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286AAA75-B0D4-3301-D0AE-E03051DE27B8}"/>
              </a:ext>
            </a:extLst>
          </p:cNvPr>
          <p:cNvSpPr/>
          <p:nvPr/>
        </p:nvSpPr>
        <p:spPr>
          <a:xfrm>
            <a:off x="6884523" y="2973840"/>
            <a:ext cx="1459343" cy="241905"/>
          </a:xfrm>
          <a:prstGeom prst="rect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4356BC-6329-2EE5-B7CB-C8376C9EC392}"/>
              </a:ext>
            </a:extLst>
          </p:cNvPr>
          <p:cNvSpPr/>
          <p:nvPr/>
        </p:nvSpPr>
        <p:spPr>
          <a:xfrm>
            <a:off x="6884523" y="2095680"/>
            <a:ext cx="1459333" cy="858667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ZoneTexte 37">
            <a:extLst>
              <a:ext uri="{FF2B5EF4-FFF2-40B4-BE49-F238E27FC236}">
                <a16:creationId xmlns:a16="http://schemas.microsoft.com/office/drawing/2014/main" id="{BE64FCBC-9B45-A4A3-A98A-FAF0B70584BA}"/>
              </a:ext>
            </a:extLst>
          </p:cNvPr>
          <p:cNvSpPr txBox="1"/>
          <p:nvPr/>
        </p:nvSpPr>
        <p:spPr>
          <a:xfrm>
            <a:off x="6884501" y="2493936"/>
            <a:ext cx="20878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err="1">
                <a:latin typeface="+mj-lt"/>
              </a:rPr>
              <a:t>Oil</a:t>
            </a:r>
            <a:r>
              <a:rPr lang="fr-FR" sz="1400" b="1" dirty="0">
                <a:latin typeface="+mj-lt"/>
              </a:rPr>
              <a:t>/combustible </a:t>
            </a:r>
            <a:r>
              <a:rPr lang="el-GR" sz="1400" b="1" dirty="0">
                <a:latin typeface="+mj-lt"/>
              </a:rPr>
              <a:t>φ</a:t>
            </a:r>
            <a:endParaRPr lang="fr-FR" sz="1400" b="1" dirty="0">
              <a:latin typeface="+mj-lt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6BE4A9D3-488E-56DC-5BA9-303839B9DF31}"/>
              </a:ext>
            </a:extLst>
          </p:cNvPr>
          <p:cNvSpPr txBox="1"/>
          <p:nvPr/>
        </p:nvSpPr>
        <p:spPr>
          <a:xfrm>
            <a:off x="7204264" y="2913382"/>
            <a:ext cx="610743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latin typeface="+mj-lt"/>
              </a:rPr>
              <a:t>Water </a:t>
            </a:r>
            <a:r>
              <a:rPr lang="el-GR" sz="1400" b="1" dirty="0">
                <a:latin typeface="+mj-lt"/>
              </a:rPr>
              <a:t>φ</a:t>
            </a:r>
            <a:endParaRPr lang="fr-FR" sz="1400" b="1" dirty="0">
              <a:latin typeface="+mj-lt"/>
            </a:endParaRP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9E990706-611D-C47B-1153-EF93BD682154}"/>
              </a:ext>
            </a:extLst>
          </p:cNvPr>
          <p:cNvCxnSpPr/>
          <p:nvPr/>
        </p:nvCxnSpPr>
        <p:spPr>
          <a:xfrm>
            <a:off x="7614167" y="3616222"/>
            <a:ext cx="0" cy="703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A903A9ED-D763-A00E-216B-848674DB1562}"/>
              </a:ext>
            </a:extLst>
          </p:cNvPr>
          <p:cNvSpPr txBox="1"/>
          <p:nvPr/>
        </p:nvSpPr>
        <p:spPr>
          <a:xfrm>
            <a:off x="6860325" y="3328793"/>
            <a:ext cx="18211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Gain of </a:t>
            </a:r>
            <a:r>
              <a:rPr lang="fr-FR" sz="1200" b="1" dirty="0" err="1">
                <a:latin typeface="+mj-lt"/>
              </a:rPr>
              <a:t>energy</a:t>
            </a:r>
            <a:r>
              <a:rPr lang="fr-FR" sz="1200" b="1" dirty="0">
                <a:latin typeface="+mj-lt"/>
              </a:rPr>
              <a:t> by </a:t>
            </a:r>
            <a:r>
              <a:rPr lang="fr-FR" sz="1200" b="1" dirty="0" err="1">
                <a:latin typeface="+mj-lt"/>
              </a:rPr>
              <a:t>stirring</a:t>
            </a:r>
            <a:endParaRPr lang="fr-FR" sz="1200" b="1" dirty="0">
              <a:latin typeface="+mj-lt"/>
            </a:endParaRPr>
          </a:p>
        </p:txBody>
      </p:sp>
      <p:cxnSp>
        <p:nvCxnSpPr>
          <p:cNvPr id="56" name="Connecteur droit 55">
            <a:extLst>
              <a:ext uri="{FF2B5EF4-FFF2-40B4-BE49-F238E27FC236}">
                <a16:creationId xmlns:a16="http://schemas.microsoft.com/office/drawing/2014/main" id="{BB194691-DDC8-5A6A-7221-7A79CF6D2EB2}"/>
              </a:ext>
            </a:extLst>
          </p:cNvPr>
          <p:cNvCxnSpPr>
            <a:cxnSpLocks/>
          </p:cNvCxnSpPr>
          <p:nvPr/>
        </p:nvCxnSpPr>
        <p:spPr>
          <a:xfrm flipH="1">
            <a:off x="6884501" y="4060704"/>
            <a:ext cx="10" cy="17849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A7AD165-6F88-5526-12BA-0E4AAAA5E3ED}"/>
              </a:ext>
            </a:extLst>
          </p:cNvPr>
          <p:cNvCxnSpPr/>
          <p:nvPr/>
        </p:nvCxnSpPr>
        <p:spPr>
          <a:xfrm>
            <a:off x="6884511" y="5845631"/>
            <a:ext cx="1459345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22720919-EE34-ECD7-9769-455471010E25}"/>
              </a:ext>
            </a:extLst>
          </p:cNvPr>
          <p:cNvCxnSpPr/>
          <p:nvPr/>
        </p:nvCxnSpPr>
        <p:spPr>
          <a:xfrm>
            <a:off x="8343856" y="4060704"/>
            <a:ext cx="0" cy="1784927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BDC7B941-BF8E-EAF3-E4CB-4A87AE6C565D}"/>
              </a:ext>
            </a:extLst>
          </p:cNvPr>
          <p:cNvSpPr/>
          <p:nvPr/>
        </p:nvSpPr>
        <p:spPr>
          <a:xfrm>
            <a:off x="6884501" y="4846910"/>
            <a:ext cx="1459333" cy="998720"/>
          </a:xfrm>
          <a:prstGeom prst="rect">
            <a:avLst/>
          </a:prstGeom>
          <a:solidFill>
            <a:srgbClr val="FFC0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Ellipse 62">
            <a:extLst>
              <a:ext uri="{FF2B5EF4-FFF2-40B4-BE49-F238E27FC236}">
                <a16:creationId xmlns:a16="http://schemas.microsoft.com/office/drawing/2014/main" id="{AD9C3AC8-5F53-7BC6-F961-49B8D90C9233}"/>
              </a:ext>
            </a:extLst>
          </p:cNvPr>
          <p:cNvSpPr/>
          <p:nvPr/>
        </p:nvSpPr>
        <p:spPr>
          <a:xfrm>
            <a:off x="6995060" y="5020163"/>
            <a:ext cx="286277" cy="27185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2B5A87AB-09E4-E180-3EDC-B9A5693F615D}"/>
              </a:ext>
            </a:extLst>
          </p:cNvPr>
          <p:cNvSpPr/>
          <p:nvPr/>
        </p:nvSpPr>
        <p:spPr>
          <a:xfrm>
            <a:off x="7931457" y="5461793"/>
            <a:ext cx="286277" cy="27185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A9959513-3CC9-DB64-FEA2-F7D7585D9A22}"/>
              </a:ext>
            </a:extLst>
          </p:cNvPr>
          <p:cNvSpPr/>
          <p:nvPr/>
        </p:nvSpPr>
        <p:spPr>
          <a:xfrm>
            <a:off x="7770915" y="5084086"/>
            <a:ext cx="129529" cy="12543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Ellipse 65">
            <a:extLst>
              <a:ext uri="{FF2B5EF4-FFF2-40B4-BE49-F238E27FC236}">
                <a16:creationId xmlns:a16="http://schemas.microsoft.com/office/drawing/2014/main" id="{9BA2ACF0-C370-3429-88A9-65ED83CFDED4}"/>
              </a:ext>
            </a:extLst>
          </p:cNvPr>
          <p:cNvSpPr/>
          <p:nvPr/>
        </p:nvSpPr>
        <p:spPr>
          <a:xfrm>
            <a:off x="7374089" y="5026736"/>
            <a:ext cx="206335" cy="19738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id="{B0F73B88-7E28-0F4E-CCFD-D055024A43D3}"/>
              </a:ext>
            </a:extLst>
          </p:cNvPr>
          <p:cNvSpPr/>
          <p:nvPr/>
        </p:nvSpPr>
        <p:spPr>
          <a:xfrm>
            <a:off x="7051864" y="5385707"/>
            <a:ext cx="152400" cy="156369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8" name="Ellipse 67">
            <a:extLst>
              <a:ext uri="{FF2B5EF4-FFF2-40B4-BE49-F238E27FC236}">
                <a16:creationId xmlns:a16="http://schemas.microsoft.com/office/drawing/2014/main" id="{DAB941AB-E8EE-F384-FAC7-4E3312E32893}"/>
              </a:ext>
            </a:extLst>
          </p:cNvPr>
          <p:cNvSpPr/>
          <p:nvPr/>
        </p:nvSpPr>
        <p:spPr>
          <a:xfrm>
            <a:off x="7227402" y="4855740"/>
            <a:ext cx="152400" cy="116427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id="{D1FA4408-B30B-9CE8-CF59-6041E055D4F2}"/>
              </a:ext>
            </a:extLst>
          </p:cNvPr>
          <p:cNvSpPr/>
          <p:nvPr/>
        </p:nvSpPr>
        <p:spPr>
          <a:xfrm>
            <a:off x="8149680" y="4951322"/>
            <a:ext cx="123257" cy="75414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584A4414-59BF-0E72-A98A-7FE19978A851}"/>
              </a:ext>
            </a:extLst>
          </p:cNvPr>
          <p:cNvSpPr/>
          <p:nvPr/>
        </p:nvSpPr>
        <p:spPr>
          <a:xfrm>
            <a:off x="7674416" y="4909855"/>
            <a:ext cx="123257" cy="75414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2" name="Ellipse 71">
            <a:extLst>
              <a:ext uri="{FF2B5EF4-FFF2-40B4-BE49-F238E27FC236}">
                <a16:creationId xmlns:a16="http://schemas.microsoft.com/office/drawing/2014/main" id="{2EE074C5-7503-3EC5-4891-F97610C6A930}"/>
              </a:ext>
            </a:extLst>
          </p:cNvPr>
          <p:cNvSpPr/>
          <p:nvPr/>
        </p:nvSpPr>
        <p:spPr>
          <a:xfrm>
            <a:off x="7647658" y="5407279"/>
            <a:ext cx="123257" cy="75414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Ellipse 72">
            <a:extLst>
              <a:ext uri="{FF2B5EF4-FFF2-40B4-BE49-F238E27FC236}">
                <a16:creationId xmlns:a16="http://schemas.microsoft.com/office/drawing/2014/main" id="{9CB72CA3-36BF-CBC7-2FC8-D84D59CEF977}"/>
              </a:ext>
            </a:extLst>
          </p:cNvPr>
          <p:cNvSpPr/>
          <p:nvPr/>
        </p:nvSpPr>
        <p:spPr>
          <a:xfrm>
            <a:off x="7987767" y="5086616"/>
            <a:ext cx="206335" cy="197385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Ellipse 73">
            <a:extLst>
              <a:ext uri="{FF2B5EF4-FFF2-40B4-BE49-F238E27FC236}">
                <a16:creationId xmlns:a16="http://schemas.microsoft.com/office/drawing/2014/main" id="{1F39F1A7-765A-AC9E-B7AB-B1B449FDFB8D}"/>
              </a:ext>
            </a:extLst>
          </p:cNvPr>
          <p:cNvSpPr/>
          <p:nvPr/>
        </p:nvSpPr>
        <p:spPr>
          <a:xfrm>
            <a:off x="7236663" y="5495987"/>
            <a:ext cx="286277" cy="271852"/>
          </a:xfrm>
          <a:prstGeom prst="ellipse">
            <a:avLst/>
          </a:prstGeom>
          <a:solidFill>
            <a:srgbClr val="00B0F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6" name="Image 75">
            <a:extLst>
              <a:ext uri="{FF2B5EF4-FFF2-40B4-BE49-F238E27FC236}">
                <a16:creationId xmlns:a16="http://schemas.microsoft.com/office/drawing/2014/main" id="{1261F310-2CBD-DF2F-0F76-393E4AB4F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79" y="1025858"/>
            <a:ext cx="1274829" cy="2227201"/>
          </a:xfrm>
          <a:prstGeom prst="rect">
            <a:avLst/>
          </a:prstGeom>
        </p:spPr>
      </p:pic>
      <p:pic>
        <p:nvPicPr>
          <p:cNvPr id="78" name="Image 77">
            <a:extLst>
              <a:ext uri="{FF2B5EF4-FFF2-40B4-BE49-F238E27FC236}">
                <a16:creationId xmlns:a16="http://schemas.microsoft.com/office/drawing/2014/main" id="{E4C5B38D-1DB4-C0D4-A1F8-28A5A25023E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517" y="3460816"/>
            <a:ext cx="2275483" cy="2268810"/>
          </a:xfrm>
          <a:prstGeom prst="rect">
            <a:avLst/>
          </a:prstGeom>
        </p:spPr>
      </p:pic>
      <p:cxnSp>
        <p:nvCxnSpPr>
          <p:cNvPr id="80" name="Connecteur droit avec flèche 79">
            <a:extLst>
              <a:ext uri="{FF2B5EF4-FFF2-40B4-BE49-F238E27FC236}">
                <a16:creationId xmlns:a16="http://schemas.microsoft.com/office/drawing/2014/main" id="{06F0207C-2C9D-4CFC-5AD7-F8F8ADB164C6}"/>
              </a:ext>
            </a:extLst>
          </p:cNvPr>
          <p:cNvCxnSpPr>
            <a:cxnSpLocks/>
          </p:cNvCxnSpPr>
          <p:nvPr/>
        </p:nvCxnSpPr>
        <p:spPr>
          <a:xfrm flipV="1">
            <a:off x="8590910" y="2801086"/>
            <a:ext cx="879118" cy="554026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ZoneTexte 82">
            <a:extLst>
              <a:ext uri="{FF2B5EF4-FFF2-40B4-BE49-F238E27FC236}">
                <a16:creationId xmlns:a16="http://schemas.microsoft.com/office/drawing/2014/main" id="{FBFC82CA-D60D-9A7C-5AF0-29B00D7B70C2}"/>
              </a:ext>
            </a:extLst>
          </p:cNvPr>
          <p:cNvSpPr txBox="1"/>
          <p:nvPr/>
        </p:nvSpPr>
        <p:spPr>
          <a:xfrm>
            <a:off x="8423198" y="2396726"/>
            <a:ext cx="2329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 err="1">
                <a:latin typeface="+mj-lt"/>
              </a:rPr>
              <a:t>Mechanical</a:t>
            </a:r>
            <a:r>
              <a:rPr lang="fr-FR" sz="1200" b="1" dirty="0">
                <a:latin typeface="+mj-lt"/>
              </a:rPr>
              <a:t> </a:t>
            </a:r>
            <a:r>
              <a:rPr lang="fr-FR" sz="1200" b="1" dirty="0" err="1">
                <a:latin typeface="+mj-lt"/>
              </a:rPr>
              <a:t>stirrer</a:t>
            </a:r>
            <a:r>
              <a:rPr lang="fr-FR" sz="1200" b="1" dirty="0">
                <a:latin typeface="+mj-lt"/>
              </a:rPr>
              <a:t>, </a:t>
            </a:r>
            <a:r>
              <a:rPr lang="fr-FR" sz="1200" b="1" dirty="0" err="1">
                <a:latin typeface="+mj-lt"/>
              </a:rPr>
              <a:t>ultrasonicator</a:t>
            </a:r>
            <a:r>
              <a:rPr lang="fr-FR" sz="1200" b="1" dirty="0">
                <a:latin typeface="+mj-lt"/>
              </a:rPr>
              <a:t> …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A1D80BE9-B626-8AC5-A58E-0AB0EFE875AC}"/>
              </a:ext>
            </a:extLst>
          </p:cNvPr>
          <p:cNvCxnSpPr>
            <a:cxnSpLocks/>
          </p:cNvCxnSpPr>
          <p:nvPr/>
        </p:nvCxnSpPr>
        <p:spPr>
          <a:xfrm>
            <a:off x="8585078" y="3662756"/>
            <a:ext cx="971876" cy="438872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ZoneTexte 85">
            <a:extLst>
              <a:ext uri="{FF2B5EF4-FFF2-40B4-BE49-F238E27FC236}">
                <a16:creationId xmlns:a16="http://schemas.microsoft.com/office/drawing/2014/main" id="{3E03FE33-8148-2C6A-A5C1-5704E278A3F2}"/>
              </a:ext>
            </a:extLst>
          </p:cNvPr>
          <p:cNvSpPr txBox="1"/>
          <p:nvPr/>
        </p:nvSpPr>
        <p:spPr>
          <a:xfrm>
            <a:off x="8423198" y="4241920"/>
            <a:ext cx="2329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latin typeface="+mj-lt"/>
              </a:rPr>
              <a:t>Micro-</a:t>
            </a:r>
            <a:r>
              <a:rPr lang="fr-FR" sz="1200" b="1" dirty="0" err="1">
                <a:latin typeface="+mj-lt"/>
              </a:rPr>
              <a:t>channel</a:t>
            </a:r>
            <a:r>
              <a:rPr lang="fr-FR" sz="1200" b="1" dirty="0">
                <a:latin typeface="+mj-lt"/>
              </a:rPr>
              <a:t> (</a:t>
            </a:r>
            <a:r>
              <a:rPr lang="fr-FR" sz="1200" b="1" dirty="0" err="1">
                <a:latin typeface="+mj-lt"/>
              </a:rPr>
              <a:t>LteN</a:t>
            </a:r>
            <a:r>
              <a:rPr lang="fr-FR" sz="1200" b="1" dirty="0">
                <a:latin typeface="+mj-lt"/>
              </a:rPr>
              <a:t> [</a:t>
            </a:r>
            <a:r>
              <a:rPr lang="fr-FR" sz="1200" dirty="0">
                <a:solidFill>
                  <a:srgbClr val="290D77"/>
                </a:solidFill>
                <a:latin typeface="+mj-lt"/>
              </a:rPr>
              <a:t>1</a:t>
            </a:r>
            <a:r>
              <a:rPr lang="fr-FR" sz="1200" b="1" dirty="0">
                <a:latin typeface="+mj-lt"/>
              </a:rPr>
              <a:t>])</a:t>
            </a:r>
          </a:p>
        </p:txBody>
      </p:sp>
      <p:sp>
        <p:nvSpPr>
          <p:cNvPr id="87" name="ZoneTexte 86">
            <a:extLst>
              <a:ext uri="{FF2B5EF4-FFF2-40B4-BE49-F238E27FC236}">
                <a16:creationId xmlns:a16="http://schemas.microsoft.com/office/drawing/2014/main" id="{AAFE5DD6-4025-1C5A-5CCC-E0AAB24BED3A}"/>
              </a:ext>
            </a:extLst>
          </p:cNvPr>
          <p:cNvSpPr txBox="1"/>
          <p:nvPr/>
        </p:nvSpPr>
        <p:spPr>
          <a:xfrm>
            <a:off x="9699500" y="5818895"/>
            <a:ext cx="2492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 smtClean="0">
                <a:solidFill>
                  <a:srgbClr val="290D77"/>
                </a:solidFill>
              </a:rPr>
              <a:t>Ji </a:t>
            </a:r>
            <a:r>
              <a:rPr lang="fr-FR" sz="1200" dirty="0">
                <a:solidFill>
                  <a:srgbClr val="290D77"/>
                </a:solidFill>
              </a:rPr>
              <a:t>et al., </a:t>
            </a:r>
            <a:r>
              <a:rPr lang="fr-FR" sz="1200" dirty="0" smtClean="0">
                <a:solidFill>
                  <a:srgbClr val="290D77"/>
                </a:solidFill>
              </a:rPr>
              <a:t>Int. J. </a:t>
            </a:r>
            <a:r>
              <a:rPr lang="fr-FR" sz="1200" dirty="0" err="1" smtClean="0">
                <a:solidFill>
                  <a:srgbClr val="290D77"/>
                </a:solidFill>
              </a:rPr>
              <a:t>Multiphase</a:t>
            </a:r>
            <a:r>
              <a:rPr lang="fr-FR" sz="1200" dirty="0" smtClean="0">
                <a:solidFill>
                  <a:srgbClr val="290D77"/>
                </a:solidFill>
              </a:rPr>
              <a:t> Flow, 2020</a:t>
            </a:r>
            <a:endParaRPr lang="fr-FR" sz="1200" dirty="0">
              <a:solidFill>
                <a:srgbClr val="290D77"/>
              </a:solidFill>
            </a:endParaRPr>
          </a:p>
          <a:p>
            <a:r>
              <a:rPr lang="fr-FR" sz="1200" dirty="0">
                <a:solidFill>
                  <a:srgbClr val="290D77"/>
                </a:solidFill>
                <a:latin typeface="+mj-lt"/>
              </a:rPr>
              <a:t> </a:t>
            </a:r>
          </a:p>
        </p:txBody>
      </p:sp>
      <p:sp>
        <p:nvSpPr>
          <p:cNvPr id="89" name="Rectangle : coins arrondis 88">
            <a:extLst>
              <a:ext uri="{FF2B5EF4-FFF2-40B4-BE49-F238E27FC236}">
                <a16:creationId xmlns:a16="http://schemas.microsoft.com/office/drawing/2014/main" id="{73D5DE0C-DBDC-32C2-BB14-B4867A06119B}"/>
              </a:ext>
            </a:extLst>
          </p:cNvPr>
          <p:cNvSpPr/>
          <p:nvPr/>
        </p:nvSpPr>
        <p:spPr>
          <a:xfrm>
            <a:off x="450171" y="1893886"/>
            <a:ext cx="5936684" cy="3025833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91" name="Connecteur droit 90">
            <a:extLst>
              <a:ext uri="{FF2B5EF4-FFF2-40B4-BE49-F238E27FC236}">
                <a16:creationId xmlns:a16="http://schemas.microsoft.com/office/drawing/2014/main" id="{7D2F358B-5EF2-EDA3-44AE-B331352174BB}"/>
              </a:ext>
            </a:extLst>
          </p:cNvPr>
          <p:cNvCxnSpPr/>
          <p:nvPr/>
        </p:nvCxnSpPr>
        <p:spPr>
          <a:xfrm flipV="1">
            <a:off x="3934691" y="5559643"/>
            <a:ext cx="323272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12AA86FA-D33C-521E-F28A-688CF7023C67}"/>
              </a:ext>
            </a:extLst>
          </p:cNvPr>
          <p:cNvCxnSpPr/>
          <p:nvPr/>
        </p:nvCxnSpPr>
        <p:spPr>
          <a:xfrm>
            <a:off x="4257963" y="5559643"/>
            <a:ext cx="258619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93">
            <a:extLst>
              <a:ext uri="{FF2B5EF4-FFF2-40B4-BE49-F238E27FC236}">
                <a16:creationId xmlns:a16="http://schemas.microsoft.com/office/drawing/2014/main" id="{C9E6AB4C-D32E-C34F-50A1-ACD0D07466EA}"/>
              </a:ext>
            </a:extLst>
          </p:cNvPr>
          <p:cNvCxnSpPr/>
          <p:nvPr/>
        </p:nvCxnSpPr>
        <p:spPr>
          <a:xfrm flipV="1">
            <a:off x="4516582" y="5559643"/>
            <a:ext cx="323272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94">
            <a:extLst>
              <a:ext uri="{FF2B5EF4-FFF2-40B4-BE49-F238E27FC236}">
                <a16:creationId xmlns:a16="http://schemas.microsoft.com/office/drawing/2014/main" id="{394D8AE7-D408-11BB-B83A-E18060F5CFB0}"/>
              </a:ext>
            </a:extLst>
          </p:cNvPr>
          <p:cNvCxnSpPr/>
          <p:nvPr/>
        </p:nvCxnSpPr>
        <p:spPr>
          <a:xfrm>
            <a:off x="4839854" y="5559643"/>
            <a:ext cx="258619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onnecteur droit 95">
            <a:extLst>
              <a:ext uri="{FF2B5EF4-FFF2-40B4-BE49-F238E27FC236}">
                <a16:creationId xmlns:a16="http://schemas.microsoft.com/office/drawing/2014/main" id="{0DF4529F-8855-F8C4-98E0-36EF27B83CB0}"/>
              </a:ext>
            </a:extLst>
          </p:cNvPr>
          <p:cNvCxnSpPr/>
          <p:nvPr/>
        </p:nvCxnSpPr>
        <p:spPr>
          <a:xfrm flipV="1">
            <a:off x="3364949" y="5559643"/>
            <a:ext cx="323272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Connecteur droit 96">
            <a:extLst>
              <a:ext uri="{FF2B5EF4-FFF2-40B4-BE49-F238E27FC236}">
                <a16:creationId xmlns:a16="http://schemas.microsoft.com/office/drawing/2014/main" id="{6CFF874C-65C5-8E4C-2D87-F057BBC527C0}"/>
              </a:ext>
            </a:extLst>
          </p:cNvPr>
          <p:cNvCxnSpPr/>
          <p:nvPr/>
        </p:nvCxnSpPr>
        <p:spPr>
          <a:xfrm>
            <a:off x="3688221" y="5559643"/>
            <a:ext cx="258619" cy="34858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Ellipse 97">
            <a:extLst>
              <a:ext uri="{FF2B5EF4-FFF2-40B4-BE49-F238E27FC236}">
                <a16:creationId xmlns:a16="http://schemas.microsoft.com/office/drawing/2014/main" id="{AFB261DB-DD5B-917E-810D-B002A8914047}"/>
              </a:ext>
            </a:extLst>
          </p:cNvPr>
          <p:cNvSpPr/>
          <p:nvPr/>
        </p:nvSpPr>
        <p:spPr>
          <a:xfrm>
            <a:off x="4978609" y="5637434"/>
            <a:ext cx="375831" cy="348589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0" name="Connecteur droit 99">
            <a:extLst>
              <a:ext uri="{FF2B5EF4-FFF2-40B4-BE49-F238E27FC236}">
                <a16:creationId xmlns:a16="http://schemas.microsoft.com/office/drawing/2014/main" id="{3E141957-ED08-8902-32B3-2472C3A11933}"/>
              </a:ext>
            </a:extLst>
          </p:cNvPr>
          <p:cNvCxnSpPr>
            <a:cxnSpLocks/>
          </p:cNvCxnSpPr>
          <p:nvPr/>
        </p:nvCxnSpPr>
        <p:spPr>
          <a:xfrm>
            <a:off x="2503055" y="4595221"/>
            <a:ext cx="1117600" cy="4888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Ellipse 100">
            <a:extLst>
              <a:ext uri="{FF2B5EF4-FFF2-40B4-BE49-F238E27FC236}">
                <a16:creationId xmlns:a16="http://schemas.microsoft.com/office/drawing/2014/main" id="{83C5A546-1220-9E0F-C5AB-0E5D0AA94309}"/>
              </a:ext>
            </a:extLst>
          </p:cNvPr>
          <p:cNvSpPr/>
          <p:nvPr/>
        </p:nvSpPr>
        <p:spPr>
          <a:xfrm>
            <a:off x="2741833" y="4981448"/>
            <a:ext cx="3500469" cy="16133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4" name="ZoneTexte 103">
            <a:extLst>
              <a:ext uri="{FF2B5EF4-FFF2-40B4-BE49-F238E27FC236}">
                <a16:creationId xmlns:a16="http://schemas.microsoft.com/office/drawing/2014/main" id="{CC7357FE-2053-4C43-EB1B-4E3CD470E306}"/>
              </a:ext>
            </a:extLst>
          </p:cNvPr>
          <p:cNvSpPr txBox="1"/>
          <p:nvPr/>
        </p:nvSpPr>
        <p:spPr>
          <a:xfrm>
            <a:off x="4375061" y="5185308"/>
            <a:ext cx="150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Polar (</a:t>
            </a:r>
            <a:r>
              <a:rPr lang="fr-FR" sz="1200" b="1" dirty="0" err="1"/>
              <a:t>hydrophilic</a:t>
            </a:r>
            <a:r>
              <a:rPr lang="fr-FR" sz="1200" b="1" dirty="0"/>
              <a:t>) </a:t>
            </a:r>
            <a:r>
              <a:rPr lang="fr-FR" sz="1200" b="1" dirty="0" err="1"/>
              <a:t>head</a:t>
            </a:r>
            <a:endParaRPr lang="fr-FR" sz="1200" b="1" dirty="0"/>
          </a:p>
        </p:txBody>
      </p:sp>
      <p:sp>
        <p:nvSpPr>
          <p:cNvPr id="105" name="ZoneTexte 104">
            <a:extLst>
              <a:ext uri="{FF2B5EF4-FFF2-40B4-BE49-F238E27FC236}">
                <a16:creationId xmlns:a16="http://schemas.microsoft.com/office/drawing/2014/main" id="{3F35BF55-C4E6-B19C-0A71-89CC005CE46B}"/>
              </a:ext>
            </a:extLst>
          </p:cNvPr>
          <p:cNvSpPr txBox="1"/>
          <p:nvPr/>
        </p:nvSpPr>
        <p:spPr>
          <a:xfrm>
            <a:off x="3104463" y="5986023"/>
            <a:ext cx="150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/>
              <a:t>Non-Polar (</a:t>
            </a:r>
            <a:r>
              <a:rPr lang="fr-FR" sz="1200" b="1" dirty="0" err="1"/>
              <a:t>hydrophobic</a:t>
            </a:r>
            <a:r>
              <a:rPr lang="fr-FR" sz="1200" b="1" dirty="0"/>
              <a:t>) </a:t>
            </a:r>
            <a:r>
              <a:rPr lang="fr-FR" sz="1200" b="1" dirty="0" err="1"/>
              <a:t>tail</a:t>
            </a:r>
            <a:endParaRPr lang="fr-FR" sz="1200" b="1" dirty="0"/>
          </a:p>
        </p:txBody>
      </p:sp>
    </p:spTree>
    <p:extLst>
      <p:ext uri="{BB962C8B-B14F-4D97-AF65-F5344CB8AC3E}">
        <p14:creationId xmlns:p14="http://schemas.microsoft.com/office/powerpoint/2010/main" val="14102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4</a:t>
            </a:fld>
            <a:endParaRPr lang="it-IT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4CE740-9392-22ED-97C4-826AD738CCC6}"/>
              </a:ext>
            </a:extLst>
          </p:cNvPr>
          <p:cNvSpPr txBox="1"/>
          <p:nvPr/>
        </p:nvSpPr>
        <p:spPr>
          <a:xfrm>
            <a:off x="659191" y="2205529"/>
            <a:ext cx="490450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j-lt"/>
              </a:rPr>
              <a:t>Emulsification of </a:t>
            </a:r>
            <a:r>
              <a:rPr lang="fr-FR" sz="1600" dirty="0" err="1">
                <a:latin typeface="+mj-lt"/>
              </a:rPr>
              <a:t>liquid</a:t>
            </a:r>
            <a:r>
              <a:rPr lang="fr-FR" sz="1600" dirty="0">
                <a:latin typeface="+mj-lt"/>
              </a:rPr>
              <a:t> fuels by the addition of a </a:t>
            </a:r>
            <a:r>
              <a:rPr lang="fr-FR" sz="1600" dirty="0" err="1">
                <a:latin typeface="+mj-lt"/>
              </a:rPr>
              <a:t>small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quantity</a:t>
            </a:r>
            <a:r>
              <a:rPr lang="fr-FR" sz="1600" dirty="0">
                <a:latin typeface="+mj-lt"/>
              </a:rPr>
              <a:t> of water :</a:t>
            </a:r>
          </a:p>
          <a:p>
            <a:pPr algn="just"/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Reducing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pollutants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emission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>
                <a:latin typeface="+mj-lt"/>
              </a:rPr>
              <a:t>by </a:t>
            </a:r>
            <a:r>
              <a:rPr lang="fr-FR" sz="1600" dirty="0" err="1">
                <a:latin typeface="+mj-lt"/>
              </a:rPr>
              <a:t>chemical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reactions</a:t>
            </a:r>
            <a:r>
              <a:rPr lang="fr-FR" sz="1600" dirty="0">
                <a:latin typeface="+mj-lt"/>
              </a:rPr>
              <a:t> and </a:t>
            </a:r>
            <a:r>
              <a:rPr lang="fr-FR" sz="1600" dirty="0" err="1">
                <a:latin typeface="+mj-lt"/>
              </a:rPr>
              <a:t>lowering</a:t>
            </a:r>
            <a:r>
              <a:rPr lang="fr-FR" sz="1600" dirty="0">
                <a:latin typeface="+mj-lt"/>
              </a:rPr>
              <a:t> flame temperature due to water </a:t>
            </a:r>
            <a:r>
              <a:rPr lang="fr-FR" sz="1600" dirty="0" err="1">
                <a:latin typeface="+mj-lt"/>
              </a:rPr>
              <a:t>vaporization</a:t>
            </a:r>
            <a:r>
              <a:rPr lang="fr-FR" sz="1600" dirty="0">
                <a:latin typeface="+mj-lt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algn="just"/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Increasing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combustion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efficiency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1600" dirty="0">
                <a:latin typeface="+mj-lt"/>
              </a:rPr>
              <a:t>by a </a:t>
            </a:r>
            <a:r>
              <a:rPr lang="fr-FR" sz="1600" dirty="0" err="1">
                <a:latin typeface="+mj-lt"/>
              </a:rPr>
              <a:t>secondary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atomization</a:t>
            </a:r>
            <a:r>
              <a:rPr lang="fr-FR" sz="1600" dirty="0">
                <a:latin typeface="+mj-lt"/>
              </a:rPr>
              <a:t> (micro-explosion) of a W/O  droplet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BCFB1E2E-DB02-E3D7-07E1-4E398A360165}"/>
              </a:ext>
            </a:extLst>
          </p:cNvPr>
          <p:cNvSpPr txBox="1"/>
          <p:nvPr/>
        </p:nvSpPr>
        <p:spPr>
          <a:xfrm>
            <a:off x="7720314" y="4822854"/>
            <a:ext cx="42554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latin typeface="+mj-lt"/>
              </a:rPr>
              <a:t>The </a:t>
            </a:r>
            <a:r>
              <a:rPr lang="fr-FR" sz="1600" b="1" dirty="0" err="1">
                <a:latin typeface="+mj-lt"/>
              </a:rPr>
              <a:t>atomization</a:t>
            </a:r>
            <a:r>
              <a:rPr lang="fr-FR" sz="1600" b="1" dirty="0">
                <a:latin typeface="+mj-lt"/>
              </a:rPr>
              <a:t> of the </a:t>
            </a:r>
            <a:r>
              <a:rPr lang="fr-FR" sz="1600" b="1" dirty="0" err="1">
                <a:latin typeface="+mj-lt"/>
              </a:rPr>
              <a:t>mother</a:t>
            </a:r>
            <a:r>
              <a:rPr lang="fr-FR" sz="1600" b="1" dirty="0">
                <a:latin typeface="+mj-lt"/>
              </a:rPr>
              <a:t> drop </a:t>
            </a:r>
            <a:r>
              <a:rPr lang="fr-FR" sz="1600" b="1" dirty="0" err="1">
                <a:latin typeface="+mj-lt"/>
              </a:rPr>
              <a:t>results</a:t>
            </a:r>
            <a:r>
              <a:rPr lang="fr-FR" sz="1600" b="1" dirty="0">
                <a:latin typeface="+mj-lt"/>
              </a:rPr>
              <a:t> in a cloud of « </a:t>
            </a:r>
            <a:r>
              <a:rPr lang="fr-FR" sz="1600" b="1" dirty="0" err="1">
                <a:latin typeface="+mj-lt"/>
              </a:rPr>
              <a:t>daughter</a:t>
            </a:r>
            <a:r>
              <a:rPr lang="fr-FR" sz="1600" b="1" dirty="0">
                <a:latin typeface="+mj-lt"/>
              </a:rPr>
              <a:t> » droplets, </a:t>
            </a:r>
            <a:r>
              <a:rPr lang="fr-FR" sz="1600" b="1" dirty="0" err="1">
                <a:latin typeface="+mj-lt"/>
              </a:rPr>
              <a:t>enhancing</a:t>
            </a:r>
            <a:r>
              <a:rPr lang="fr-FR" sz="1600" b="1" dirty="0">
                <a:latin typeface="+mj-lt"/>
              </a:rPr>
              <a:t> the exchange surface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40A19341-D387-8ADA-ACB0-A96509E14C48}"/>
              </a:ext>
            </a:extLst>
          </p:cNvPr>
          <p:cNvSpPr/>
          <p:nvPr/>
        </p:nvSpPr>
        <p:spPr>
          <a:xfrm>
            <a:off x="7924800" y="1159308"/>
            <a:ext cx="3566159" cy="2233863"/>
          </a:xfrm>
          <a:prstGeom prst="round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5FFD7FB-8F13-F975-1004-EF7D3A4DFAFD}"/>
                  </a:ext>
                </a:extLst>
              </p:cNvPr>
              <p:cNvSpPr txBox="1"/>
              <p:nvPr/>
            </p:nvSpPr>
            <p:spPr>
              <a:xfrm>
                <a:off x="8168959" y="1372399"/>
                <a:ext cx="3322000" cy="175432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dirty="0">
                    <a:latin typeface="+mj-lt"/>
                  </a:rPr>
                  <a:t>Reduction of </a:t>
                </a:r>
                <a:r>
                  <a:rPr lang="fr-FR" b="1" dirty="0">
                    <a:latin typeface="+mj-lt"/>
                  </a:rPr>
                  <a:t>Thermal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𝑵𝑶</m:t>
                        </m:r>
                      </m:e>
                      <m:sub>
                        <m:r>
                          <a:rPr lang="fr-FR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sub>
                    </m:sSub>
                  </m:oMath>
                </a14:m>
                <a:r>
                  <a:rPr lang="fr-FR" dirty="0">
                    <a:latin typeface="+mj-lt"/>
                  </a:rPr>
                  <a:t> by </a:t>
                </a:r>
              </a:p>
              <a:p>
                <a:r>
                  <a:rPr lang="fr-FR" dirty="0" err="1">
                    <a:latin typeface="+mj-lt"/>
                  </a:rPr>
                  <a:t>Reducing</a:t>
                </a:r>
                <a:r>
                  <a:rPr lang="fr-FR" dirty="0">
                    <a:latin typeface="+mj-lt"/>
                  </a:rPr>
                  <a:t> flame temperature</a:t>
                </a:r>
              </a:p>
              <a:p>
                <a:endParaRPr lang="fr-FR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+mj-lt"/>
                  </a:rPr>
                  <a:t>Reducing</a:t>
                </a:r>
                <a:r>
                  <a:rPr lang="fr-FR" b="1" dirty="0">
                    <a:latin typeface="+mj-lt"/>
                  </a:rPr>
                  <a:t> CO </a:t>
                </a:r>
                <a:r>
                  <a:rPr lang="fr-FR" dirty="0">
                    <a:latin typeface="+mj-lt"/>
                  </a:rPr>
                  <a:t>formation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b="1" dirty="0" err="1">
                    <a:latin typeface="+mj-lt"/>
                  </a:rPr>
                  <a:t>Reducing</a:t>
                </a:r>
                <a:r>
                  <a:rPr lang="fr-FR" b="1" dirty="0">
                    <a:latin typeface="+mj-lt"/>
                  </a:rPr>
                  <a:t> </a:t>
                </a:r>
                <a:r>
                  <a:rPr lang="fr-FR" b="1" dirty="0" err="1">
                    <a:latin typeface="+mj-lt"/>
                  </a:rPr>
                  <a:t>Soot</a:t>
                </a:r>
                <a:endParaRPr lang="fr-FR" b="1" dirty="0">
                  <a:latin typeface="+mj-lt"/>
                </a:endParaRPr>
              </a:p>
            </p:txBody>
          </p:sp>
        </mc:Choice>
        <mc:Fallback xmlns=""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75FFD7FB-8F13-F975-1004-EF7D3A4DFA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8959" y="1372399"/>
                <a:ext cx="3322000" cy="1754326"/>
              </a:xfrm>
              <a:prstGeom prst="rect">
                <a:avLst/>
              </a:prstGeom>
              <a:blipFill>
                <a:blip r:embed="rId5"/>
                <a:stretch>
                  <a:fillRect l="-1468" t="-1736" r="-183" b="-4514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9E8D1EA3-FB54-552F-80B1-94E21539EB55}"/>
              </a:ext>
            </a:extLst>
          </p:cNvPr>
          <p:cNvCxnSpPr>
            <a:cxnSpLocks/>
          </p:cNvCxnSpPr>
          <p:nvPr/>
        </p:nvCxnSpPr>
        <p:spPr>
          <a:xfrm flipV="1">
            <a:off x="5563699" y="2349661"/>
            <a:ext cx="2156615" cy="77706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61565264-55BC-074B-3FBA-803670486FBE}"/>
              </a:ext>
            </a:extLst>
          </p:cNvPr>
          <p:cNvSpPr txBox="1"/>
          <p:nvPr/>
        </p:nvSpPr>
        <p:spPr>
          <a:xfrm>
            <a:off x="7924800" y="3430313"/>
            <a:ext cx="3566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70C0"/>
                </a:solidFill>
              </a:rPr>
              <a:t>See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 err="1" smtClean="0">
                <a:solidFill>
                  <a:srgbClr val="0070C0"/>
                </a:solidFill>
              </a:rPr>
              <a:t>Abdollahi</a:t>
            </a:r>
            <a:r>
              <a:rPr lang="fr-FR" dirty="0" smtClean="0">
                <a:solidFill>
                  <a:srgbClr val="0070C0"/>
                </a:solidFill>
              </a:rPr>
              <a:t> </a:t>
            </a:r>
            <a:r>
              <a:rPr lang="fr-FR" dirty="0">
                <a:solidFill>
                  <a:srgbClr val="0070C0"/>
                </a:solidFill>
              </a:rPr>
              <a:t>et al., </a:t>
            </a:r>
            <a:r>
              <a:rPr lang="fr-FR" b="1" i="1" dirty="0">
                <a:solidFill>
                  <a:srgbClr val="0070C0"/>
                </a:solidFill>
              </a:rPr>
              <a:t>Fuel 280</a:t>
            </a:r>
            <a:r>
              <a:rPr lang="fr-FR" dirty="0">
                <a:solidFill>
                  <a:srgbClr val="0070C0"/>
                </a:solidFill>
              </a:rPr>
              <a:t>, </a:t>
            </a:r>
            <a:r>
              <a:rPr lang="fr-FR" dirty="0" smtClean="0">
                <a:solidFill>
                  <a:srgbClr val="0070C0"/>
                </a:solidFill>
              </a:rPr>
              <a:t>2020 for </a:t>
            </a:r>
            <a:r>
              <a:rPr lang="fr-FR" dirty="0" err="1" smtClean="0">
                <a:solidFill>
                  <a:srgbClr val="0070C0"/>
                </a:solidFill>
              </a:rPr>
              <a:t>example</a:t>
            </a:r>
            <a:endParaRPr lang="fr-FR" dirty="0">
              <a:solidFill>
                <a:srgbClr val="0070C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BC02F5E-021D-E9E9-03AA-CBA57C279CC1}"/>
              </a:ext>
            </a:extLst>
          </p:cNvPr>
          <p:cNvSpPr txBox="1"/>
          <p:nvPr/>
        </p:nvSpPr>
        <p:spPr>
          <a:xfrm>
            <a:off x="350981" y="1130193"/>
            <a:ext cx="57450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Benefits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of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adding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water to a combustible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CF2BF5C-4664-BB33-B28D-54242EA28CD1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General </a:t>
            </a:r>
            <a:r>
              <a:rPr lang="fr-FR" sz="1400" b="1" dirty="0" err="1">
                <a:solidFill>
                  <a:schemeClr val="bg1"/>
                </a:solidFill>
              </a:rPr>
              <a:t>context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9" name="Rectangle : coins arrondis 28">
            <a:extLst>
              <a:ext uri="{FF2B5EF4-FFF2-40B4-BE49-F238E27FC236}">
                <a16:creationId xmlns:a16="http://schemas.microsoft.com/office/drawing/2014/main" id="{E788F92B-64F9-DF4B-DDFA-D941DF1C3B50}"/>
              </a:ext>
            </a:extLst>
          </p:cNvPr>
          <p:cNvSpPr/>
          <p:nvPr/>
        </p:nvSpPr>
        <p:spPr>
          <a:xfrm>
            <a:off x="450171" y="2084300"/>
            <a:ext cx="5476067" cy="3346682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39F03BCF-8B99-F2DC-2B3D-DE28A27B7515}"/>
              </a:ext>
            </a:extLst>
          </p:cNvPr>
          <p:cNvCxnSpPr>
            <a:cxnSpLocks/>
          </p:cNvCxnSpPr>
          <p:nvPr/>
        </p:nvCxnSpPr>
        <p:spPr>
          <a:xfrm>
            <a:off x="5526580" y="4722986"/>
            <a:ext cx="2193734" cy="447104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286FA05F-4E02-D3BE-447E-37C8C2F44664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7381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5</a:t>
            </a:fld>
            <a:endParaRPr lang="it-IT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B4CE740-9392-22ED-97C4-826AD738CCC6}"/>
              </a:ext>
            </a:extLst>
          </p:cNvPr>
          <p:cNvSpPr txBox="1"/>
          <p:nvPr/>
        </p:nvSpPr>
        <p:spPr>
          <a:xfrm>
            <a:off x="1059132" y="4908335"/>
            <a:ext cx="4904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9F6C4579-C2BE-61AA-0AA3-5E28F78557AB}"/>
              </a:ext>
            </a:extLst>
          </p:cNvPr>
          <p:cNvSpPr/>
          <p:nvPr/>
        </p:nvSpPr>
        <p:spPr>
          <a:xfrm>
            <a:off x="936003" y="3607125"/>
            <a:ext cx="2035237" cy="194007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CA01273D-F762-2A2A-D8DA-BD4E198C8365}"/>
              </a:ext>
            </a:extLst>
          </p:cNvPr>
          <p:cNvSpPr/>
          <p:nvPr/>
        </p:nvSpPr>
        <p:spPr>
          <a:xfrm>
            <a:off x="1182835" y="4020237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7B12397-FDCE-35D9-5ADD-887BA5992CCF}"/>
              </a:ext>
            </a:extLst>
          </p:cNvPr>
          <p:cNvSpPr/>
          <p:nvPr/>
        </p:nvSpPr>
        <p:spPr>
          <a:xfrm>
            <a:off x="1792884" y="4354907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93981F99-4351-EC14-A51D-1882B524273F}"/>
              </a:ext>
            </a:extLst>
          </p:cNvPr>
          <p:cNvSpPr/>
          <p:nvPr/>
        </p:nvSpPr>
        <p:spPr>
          <a:xfrm>
            <a:off x="1226679" y="4665408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6B47F57E-4145-E638-85A6-546F94620162}"/>
              </a:ext>
            </a:extLst>
          </p:cNvPr>
          <p:cNvSpPr/>
          <p:nvPr/>
        </p:nvSpPr>
        <p:spPr>
          <a:xfrm>
            <a:off x="1786143" y="5080467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77273017-68AB-FAC0-D719-9225F7852EAB}"/>
              </a:ext>
            </a:extLst>
          </p:cNvPr>
          <p:cNvSpPr/>
          <p:nvPr/>
        </p:nvSpPr>
        <p:spPr>
          <a:xfrm>
            <a:off x="1792884" y="3679754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386559FC-7279-BAEE-01C0-157E8DF037B6}"/>
              </a:ext>
            </a:extLst>
          </p:cNvPr>
          <p:cNvSpPr/>
          <p:nvPr/>
        </p:nvSpPr>
        <p:spPr>
          <a:xfrm>
            <a:off x="2551980" y="4847808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8FD375B9-995F-E8AF-5B4F-7A18E938BDE9}"/>
              </a:ext>
            </a:extLst>
          </p:cNvPr>
          <p:cNvSpPr/>
          <p:nvPr/>
        </p:nvSpPr>
        <p:spPr>
          <a:xfrm>
            <a:off x="2452164" y="4056435"/>
            <a:ext cx="300942" cy="298472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3DEAF088-FB60-9D4D-A67D-AB9BE8A8F2C1}"/>
              </a:ext>
            </a:extLst>
          </p:cNvPr>
          <p:cNvSpPr txBox="1"/>
          <p:nvPr/>
        </p:nvSpPr>
        <p:spPr>
          <a:xfrm>
            <a:off x="1107747" y="2678797"/>
            <a:ext cx="1305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+mj-lt"/>
              </a:rPr>
              <a:t>Continuous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oily</a:t>
            </a:r>
            <a:r>
              <a:rPr lang="fr-FR" sz="1600" b="1" dirty="0">
                <a:latin typeface="+mj-lt"/>
              </a:rPr>
              <a:t> phase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38C3A74B-E0E7-5ADA-C4D5-8F457CF29876}"/>
              </a:ext>
            </a:extLst>
          </p:cNvPr>
          <p:cNvSpPr txBox="1"/>
          <p:nvPr/>
        </p:nvSpPr>
        <p:spPr>
          <a:xfrm>
            <a:off x="3047927" y="5685735"/>
            <a:ext cx="1305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 err="1">
                <a:latin typeface="+mj-lt"/>
              </a:rPr>
              <a:t>dispersed</a:t>
            </a:r>
            <a:r>
              <a:rPr lang="fr-FR" sz="1600" b="1" dirty="0">
                <a:latin typeface="+mj-lt"/>
              </a:rPr>
              <a:t> water phase [5-100] </a:t>
            </a:r>
            <a:r>
              <a:rPr lang="el-GR" sz="1600" b="1" dirty="0">
                <a:latin typeface="+mj-lt"/>
              </a:rPr>
              <a:t>μ</a:t>
            </a:r>
            <a:r>
              <a:rPr lang="fr-FR" sz="1600" b="1" dirty="0">
                <a:latin typeface="+mj-lt"/>
              </a:rPr>
              <a:t>m</a:t>
            </a:r>
          </a:p>
        </p:txBody>
      </p:sp>
      <p:cxnSp>
        <p:nvCxnSpPr>
          <p:cNvPr id="32" name="Connecteur droit avec flèche 31">
            <a:extLst>
              <a:ext uri="{FF2B5EF4-FFF2-40B4-BE49-F238E27FC236}">
                <a16:creationId xmlns:a16="http://schemas.microsoft.com/office/drawing/2014/main" id="{2CD7FD89-5A32-5B62-70C7-6AFAE49A6CC5}"/>
              </a:ext>
            </a:extLst>
          </p:cNvPr>
          <p:cNvCxnSpPr>
            <a:cxnSpLocks/>
            <a:endCxn id="26" idx="5"/>
          </p:cNvCxnSpPr>
          <p:nvPr/>
        </p:nvCxnSpPr>
        <p:spPr>
          <a:xfrm flipH="1" flipV="1">
            <a:off x="2709034" y="4311197"/>
            <a:ext cx="651021" cy="1374538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2F57E199-6D16-2450-988E-006D68E8062F}"/>
              </a:ext>
            </a:extLst>
          </p:cNvPr>
          <p:cNvCxnSpPr/>
          <p:nvPr/>
        </p:nvCxnSpPr>
        <p:spPr>
          <a:xfrm>
            <a:off x="3418673" y="4622147"/>
            <a:ext cx="10144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>
            <a:extLst>
              <a:ext uri="{FF2B5EF4-FFF2-40B4-BE49-F238E27FC236}">
                <a16:creationId xmlns:a16="http://schemas.microsoft.com/office/drawing/2014/main" id="{DC29524A-9DE6-E7C3-875E-D2A4A6A88DA3}"/>
              </a:ext>
            </a:extLst>
          </p:cNvPr>
          <p:cNvSpPr txBox="1"/>
          <p:nvPr/>
        </p:nvSpPr>
        <p:spPr>
          <a:xfrm>
            <a:off x="4663523" y="4203743"/>
            <a:ext cx="22408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j-lt"/>
              </a:rPr>
              <a:t>Vaporisation of the water droplets </a:t>
            </a:r>
            <a:r>
              <a:rPr lang="fr-FR" sz="1600" b="1" dirty="0" err="1">
                <a:latin typeface="+mj-lt"/>
              </a:rPr>
              <a:t>within</a:t>
            </a:r>
            <a:r>
              <a:rPr lang="fr-FR" sz="1600" b="1" dirty="0">
                <a:latin typeface="+mj-lt"/>
              </a:rPr>
              <a:t> the </a:t>
            </a:r>
            <a:r>
              <a:rPr lang="fr-FR" sz="1600" b="1" dirty="0" err="1">
                <a:latin typeface="+mj-lt"/>
              </a:rPr>
              <a:t>liquid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oil</a:t>
            </a:r>
            <a:r>
              <a:rPr lang="fr-FR" sz="1600" b="1" dirty="0">
                <a:latin typeface="+mj-lt"/>
              </a:rPr>
              <a:t> drop </a:t>
            </a:r>
          </a:p>
        </p:txBody>
      </p:sp>
      <p:sp>
        <p:nvSpPr>
          <p:cNvPr id="38" name="Rectangle : coins arrondis 37">
            <a:extLst>
              <a:ext uri="{FF2B5EF4-FFF2-40B4-BE49-F238E27FC236}">
                <a16:creationId xmlns:a16="http://schemas.microsoft.com/office/drawing/2014/main" id="{5E194A3E-AB24-D381-234B-47437BCCC435}"/>
              </a:ext>
            </a:extLst>
          </p:cNvPr>
          <p:cNvSpPr/>
          <p:nvPr/>
        </p:nvSpPr>
        <p:spPr>
          <a:xfrm>
            <a:off x="4607442" y="4203743"/>
            <a:ext cx="2403439" cy="9391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Ellipse 39">
            <a:extLst>
              <a:ext uri="{FF2B5EF4-FFF2-40B4-BE49-F238E27FC236}">
                <a16:creationId xmlns:a16="http://schemas.microsoft.com/office/drawing/2014/main" id="{D924B792-52F4-B02F-6E8A-4D2C9FF60F17}"/>
              </a:ext>
            </a:extLst>
          </p:cNvPr>
          <p:cNvSpPr/>
          <p:nvPr/>
        </p:nvSpPr>
        <p:spPr>
          <a:xfrm>
            <a:off x="9913206" y="4432180"/>
            <a:ext cx="451424" cy="38246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097810A7-1512-AA6F-1B39-617501AD2D78}"/>
              </a:ext>
            </a:extLst>
          </p:cNvPr>
          <p:cNvSpPr/>
          <p:nvPr/>
        </p:nvSpPr>
        <p:spPr>
          <a:xfrm>
            <a:off x="8458415" y="3981366"/>
            <a:ext cx="300942" cy="2984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E5B1A3F5-FD3D-3CFF-8B26-388D30B260CC}"/>
              </a:ext>
            </a:extLst>
          </p:cNvPr>
          <p:cNvSpPr/>
          <p:nvPr/>
        </p:nvSpPr>
        <p:spPr>
          <a:xfrm>
            <a:off x="9945275" y="3679754"/>
            <a:ext cx="387286" cy="38246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DB38A7B5-20B9-5339-62F8-EB0FDE0D4D95}"/>
              </a:ext>
            </a:extLst>
          </p:cNvPr>
          <p:cNvSpPr/>
          <p:nvPr/>
        </p:nvSpPr>
        <p:spPr>
          <a:xfrm>
            <a:off x="8610815" y="4653379"/>
            <a:ext cx="148542" cy="1834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B6993F9-659C-1673-2E7F-1F6D51D18115}"/>
              </a:ext>
            </a:extLst>
          </p:cNvPr>
          <p:cNvSpPr/>
          <p:nvPr/>
        </p:nvSpPr>
        <p:spPr>
          <a:xfrm>
            <a:off x="8720278" y="5021486"/>
            <a:ext cx="211886" cy="18345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Ellipse 44">
            <a:extLst>
              <a:ext uri="{FF2B5EF4-FFF2-40B4-BE49-F238E27FC236}">
                <a16:creationId xmlns:a16="http://schemas.microsoft.com/office/drawing/2014/main" id="{7A13D589-B0F9-9E41-FF05-98F85ED707C2}"/>
              </a:ext>
            </a:extLst>
          </p:cNvPr>
          <p:cNvSpPr/>
          <p:nvPr/>
        </p:nvSpPr>
        <p:spPr>
          <a:xfrm>
            <a:off x="9153283" y="3757963"/>
            <a:ext cx="300942" cy="29847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24CA505-FBEF-FAF3-7EAD-A1A50BD92E09}"/>
              </a:ext>
            </a:extLst>
          </p:cNvPr>
          <p:cNvSpPr/>
          <p:nvPr/>
        </p:nvSpPr>
        <p:spPr>
          <a:xfrm>
            <a:off x="9639819" y="5571402"/>
            <a:ext cx="409228" cy="409759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E1C6EEFD-ED47-760A-D654-328270B9B380}"/>
              </a:ext>
            </a:extLst>
          </p:cNvPr>
          <p:cNvSpPr/>
          <p:nvPr/>
        </p:nvSpPr>
        <p:spPr>
          <a:xfrm>
            <a:off x="9037725" y="4388759"/>
            <a:ext cx="211886" cy="19123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0A77C4DB-8559-056D-37A3-87882F77F223}"/>
              </a:ext>
            </a:extLst>
          </p:cNvPr>
          <p:cNvSpPr/>
          <p:nvPr/>
        </p:nvSpPr>
        <p:spPr>
          <a:xfrm>
            <a:off x="8259080" y="4385933"/>
            <a:ext cx="196732" cy="19123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4603C753-8584-8A26-47C8-43529D960E94}"/>
              </a:ext>
            </a:extLst>
          </p:cNvPr>
          <p:cNvSpPr/>
          <p:nvPr/>
        </p:nvSpPr>
        <p:spPr>
          <a:xfrm>
            <a:off x="9568479" y="5142888"/>
            <a:ext cx="196732" cy="19123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168A1A5C-8AFA-7686-7BC3-3842E33EF7B9}"/>
              </a:ext>
            </a:extLst>
          </p:cNvPr>
          <p:cNvSpPr/>
          <p:nvPr/>
        </p:nvSpPr>
        <p:spPr>
          <a:xfrm>
            <a:off x="9198034" y="4772648"/>
            <a:ext cx="196732" cy="19123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9C430E0-28E2-EE57-D1A9-4F573ECB4C8C}"/>
              </a:ext>
            </a:extLst>
          </p:cNvPr>
          <p:cNvSpPr/>
          <p:nvPr/>
        </p:nvSpPr>
        <p:spPr>
          <a:xfrm>
            <a:off x="9042357" y="5498932"/>
            <a:ext cx="295098" cy="306184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Ellipse 52">
            <a:extLst>
              <a:ext uri="{FF2B5EF4-FFF2-40B4-BE49-F238E27FC236}">
                <a16:creationId xmlns:a16="http://schemas.microsoft.com/office/drawing/2014/main" id="{51C13FD1-3FC3-3F1E-F1A1-B91F458A36A7}"/>
              </a:ext>
            </a:extLst>
          </p:cNvPr>
          <p:cNvSpPr/>
          <p:nvPr/>
        </p:nvSpPr>
        <p:spPr>
          <a:xfrm>
            <a:off x="10040552" y="5229505"/>
            <a:ext cx="196732" cy="191232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29C07672-0E1C-BB6F-95BB-A1CBC62C606A}"/>
              </a:ext>
            </a:extLst>
          </p:cNvPr>
          <p:cNvCxnSpPr/>
          <p:nvPr/>
        </p:nvCxnSpPr>
        <p:spPr>
          <a:xfrm>
            <a:off x="7343015" y="4622147"/>
            <a:ext cx="1014431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ZoneTexte 54">
            <a:extLst>
              <a:ext uri="{FF2B5EF4-FFF2-40B4-BE49-F238E27FC236}">
                <a16:creationId xmlns:a16="http://schemas.microsoft.com/office/drawing/2014/main" id="{144B43EE-9E81-E4A5-36FD-08D8930EA785}"/>
              </a:ext>
            </a:extLst>
          </p:cNvPr>
          <p:cNvSpPr txBox="1"/>
          <p:nvPr/>
        </p:nvSpPr>
        <p:spPr>
          <a:xfrm>
            <a:off x="7553164" y="5876109"/>
            <a:ext cx="2334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</a:rPr>
              <a:t>Fragmentation, forming a cloud of « </a:t>
            </a:r>
            <a:r>
              <a:rPr lang="fr-FR" sz="1600" b="1" dirty="0" err="1">
                <a:latin typeface="+mj-lt"/>
              </a:rPr>
              <a:t>child</a:t>
            </a:r>
            <a:r>
              <a:rPr lang="fr-FR" sz="1600" b="1" dirty="0">
                <a:latin typeface="+mj-lt"/>
              </a:rPr>
              <a:t> » droplets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10547BDC-916D-6E2B-3C44-5756D1D15A20}"/>
              </a:ext>
            </a:extLst>
          </p:cNvPr>
          <p:cNvSpPr txBox="1"/>
          <p:nvPr/>
        </p:nvSpPr>
        <p:spPr>
          <a:xfrm>
            <a:off x="10664695" y="3980468"/>
            <a:ext cx="14701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>
                <a:latin typeface="+mj-lt"/>
              </a:rPr>
              <a:t>Enhancing</a:t>
            </a:r>
            <a:r>
              <a:rPr lang="fr-FR" sz="1600" b="1" dirty="0">
                <a:latin typeface="+mj-lt"/>
              </a:rPr>
              <a:t> of combustible/air </a:t>
            </a:r>
            <a:r>
              <a:rPr lang="fr-FR" sz="1600" b="1" dirty="0" err="1">
                <a:latin typeface="+mj-lt"/>
              </a:rPr>
              <a:t>mixing</a:t>
            </a:r>
            <a:r>
              <a:rPr lang="fr-FR" sz="1600" b="1" dirty="0">
                <a:latin typeface="+mj-lt"/>
              </a:rPr>
              <a:t> and </a:t>
            </a:r>
            <a:r>
              <a:rPr lang="fr-FR" sz="1600" b="1" dirty="0" err="1">
                <a:latin typeface="+mj-lt"/>
              </a:rPr>
              <a:t>thus</a:t>
            </a:r>
            <a:r>
              <a:rPr lang="fr-FR" sz="1600" b="1" dirty="0">
                <a:latin typeface="+mj-lt"/>
              </a:rPr>
              <a:t> combustion </a:t>
            </a:r>
            <a:r>
              <a:rPr lang="fr-FR" sz="1600" b="1" dirty="0" err="1">
                <a:latin typeface="+mj-lt"/>
              </a:rPr>
              <a:t>efficiency</a:t>
            </a:r>
            <a:endParaRPr lang="fr-FR" sz="1600" b="1" dirty="0">
              <a:latin typeface="+mj-lt"/>
            </a:endParaRP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3D5154D7-8831-F9AA-90F0-5EA7EF4B2C3D}"/>
              </a:ext>
            </a:extLst>
          </p:cNvPr>
          <p:cNvSpPr txBox="1"/>
          <p:nvPr/>
        </p:nvSpPr>
        <p:spPr>
          <a:xfrm>
            <a:off x="3095386" y="1968193"/>
            <a:ext cx="62297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+mj-lt"/>
              </a:rPr>
              <a:t>Micro-explosion </a:t>
            </a:r>
            <a:r>
              <a:rPr lang="fr-FR" sz="1600" dirty="0" err="1">
                <a:latin typeface="+mj-lt"/>
              </a:rPr>
              <a:t>phenomenon</a:t>
            </a:r>
            <a:r>
              <a:rPr lang="fr-FR" sz="1600" dirty="0">
                <a:latin typeface="+mj-lt"/>
              </a:rPr>
              <a:t> : </a:t>
            </a:r>
            <a:r>
              <a:rPr lang="fr-FR" sz="1600" b="1" dirty="0" err="1">
                <a:latin typeface="+mj-lt"/>
              </a:rPr>
              <a:t>atomization</a:t>
            </a:r>
            <a:r>
              <a:rPr lang="fr-FR" sz="1600" dirty="0">
                <a:latin typeface="+mj-lt"/>
              </a:rPr>
              <a:t> of a « </a:t>
            </a:r>
            <a:r>
              <a:rPr lang="fr-FR" sz="1600" dirty="0" err="1">
                <a:latin typeface="+mj-lt"/>
              </a:rPr>
              <a:t>mother</a:t>
            </a:r>
            <a:r>
              <a:rPr lang="fr-FR" sz="1600" dirty="0">
                <a:latin typeface="+mj-lt"/>
              </a:rPr>
              <a:t> » </a:t>
            </a:r>
            <a:r>
              <a:rPr lang="fr-FR" sz="1600" dirty="0" err="1">
                <a:latin typeface="+mj-lt"/>
              </a:rPr>
              <a:t>emulsion</a:t>
            </a:r>
            <a:r>
              <a:rPr lang="fr-FR" sz="1600" dirty="0">
                <a:latin typeface="+mj-lt"/>
              </a:rPr>
              <a:t> drop in a </a:t>
            </a:r>
            <a:r>
              <a:rPr lang="fr-FR" sz="1600" b="1" dirty="0">
                <a:latin typeface="+mj-lt"/>
              </a:rPr>
              <a:t>cloud of </a:t>
            </a:r>
            <a:r>
              <a:rPr lang="fr-FR" sz="1600" b="1" dirty="0" err="1">
                <a:latin typeface="+mj-lt"/>
              </a:rPr>
              <a:t>finer</a:t>
            </a:r>
            <a:r>
              <a:rPr lang="fr-FR" sz="1600" b="1" dirty="0">
                <a:latin typeface="+mj-lt"/>
              </a:rPr>
              <a:t> droplets</a:t>
            </a:r>
            <a:r>
              <a:rPr lang="fr-FR" sz="1600" dirty="0">
                <a:latin typeface="+mj-lt"/>
              </a:rPr>
              <a:t> by a </a:t>
            </a:r>
            <a:r>
              <a:rPr lang="fr-FR" sz="1600" b="1" dirty="0" err="1">
                <a:latin typeface="+mj-lt"/>
              </a:rPr>
              <a:t>difference</a:t>
            </a:r>
            <a:r>
              <a:rPr lang="fr-FR" sz="1600" b="1" dirty="0">
                <a:latin typeface="+mj-lt"/>
              </a:rPr>
              <a:t> of </a:t>
            </a:r>
            <a:r>
              <a:rPr lang="fr-FR" sz="1600" b="1" dirty="0" err="1">
                <a:latin typeface="+mj-lt"/>
              </a:rPr>
              <a:t>boiling</a:t>
            </a:r>
            <a:r>
              <a:rPr lang="fr-FR" sz="1600" dirty="0">
                <a:latin typeface="+mj-lt"/>
              </a:rPr>
              <a:t> point </a:t>
            </a:r>
            <a:r>
              <a:rPr lang="fr-FR" sz="1600" dirty="0" err="1">
                <a:latin typeface="+mj-lt"/>
              </a:rPr>
              <a:t>between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two</a:t>
            </a:r>
            <a:r>
              <a:rPr lang="fr-FR" sz="1600" dirty="0">
                <a:latin typeface="+mj-lt"/>
              </a:rPr>
              <a:t> phases </a:t>
            </a:r>
            <a:r>
              <a:rPr lang="fr-FR" sz="1600" dirty="0" err="1">
                <a:latin typeface="+mj-lt"/>
              </a:rPr>
              <a:t>composing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emulsion</a:t>
            </a:r>
            <a:endParaRPr lang="fr-FR" sz="1600" dirty="0">
              <a:latin typeface="+mj-lt"/>
            </a:endParaRPr>
          </a:p>
        </p:txBody>
      </p:sp>
      <p:sp>
        <p:nvSpPr>
          <p:cNvPr id="60" name="Rectangle : coins arrondis 59">
            <a:extLst>
              <a:ext uri="{FF2B5EF4-FFF2-40B4-BE49-F238E27FC236}">
                <a16:creationId xmlns:a16="http://schemas.microsoft.com/office/drawing/2014/main" id="{5A112E66-E485-515A-0491-60B2A626B6D6}"/>
              </a:ext>
            </a:extLst>
          </p:cNvPr>
          <p:cNvSpPr/>
          <p:nvPr/>
        </p:nvSpPr>
        <p:spPr>
          <a:xfrm>
            <a:off x="3034544" y="1968194"/>
            <a:ext cx="6290555" cy="867396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E5DAF23-B79B-D4D4-370F-5878F211E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1677858" y="5179162"/>
            <a:ext cx="550676" cy="108034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7A69DE70-1B1F-13BD-F761-38E82315343E}"/>
              </a:ext>
            </a:extLst>
          </p:cNvPr>
          <p:cNvSpPr txBox="1"/>
          <p:nvPr/>
        </p:nvSpPr>
        <p:spPr>
          <a:xfrm>
            <a:off x="350981" y="1130193"/>
            <a:ext cx="574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290D77"/>
                </a:solidFill>
                <a:latin typeface="+mj-lt"/>
              </a:rPr>
              <a:t>The « Micro-explosion » 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event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984DAD66-58B6-76CE-99A9-D60399FD4691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What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is</a:t>
            </a:r>
            <a:r>
              <a:rPr lang="fr-FR" sz="1400" b="1" dirty="0">
                <a:solidFill>
                  <a:schemeClr val="bg1"/>
                </a:solidFill>
              </a:rPr>
              <a:t> a micro-explosion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F5A004C-1D8C-336D-134D-85A0AA6BA2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753" y="3471754"/>
            <a:ext cx="2496324" cy="249632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A0278383-6C1B-8950-2B45-2C0DF2A07C46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4365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EFD76331-C332-2755-337E-26510F037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59" y="4201246"/>
            <a:ext cx="3008916" cy="225668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6</a:t>
            </a:fld>
            <a:endParaRPr lang="it-IT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467B4FC-5B03-DC01-2D3E-55C8DF6835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195" y="1358962"/>
            <a:ext cx="2765728" cy="222152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4F8642A-914F-3FEC-E1A2-C15E308BD400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behaviour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dispersed</a:t>
            </a:r>
            <a:r>
              <a:rPr lang="fr-FR" sz="1400" b="1" dirty="0">
                <a:solidFill>
                  <a:schemeClr val="bg1"/>
                </a:solidFill>
              </a:rPr>
              <a:t> phase and the impact of coalescence on ME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0F6DBD0-431E-9467-123D-A81573D14401}"/>
              </a:ext>
            </a:extLst>
          </p:cNvPr>
          <p:cNvSpPr txBox="1"/>
          <p:nvPr/>
        </p:nvSpPr>
        <p:spPr>
          <a:xfrm>
            <a:off x="350981" y="1130193"/>
            <a:ext cx="7573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of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previous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Study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  <a:p>
            <a:endParaRPr lang="fr-FR" sz="2800" dirty="0">
              <a:latin typeface="+mj-lt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891915B0-3062-2EA8-C009-EEBB37C87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1160" y="1315424"/>
            <a:ext cx="2859915" cy="2299932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9EC74BB-1FDA-D868-68EE-5F6531722552}"/>
              </a:ext>
            </a:extLst>
          </p:cNvPr>
          <p:cNvSpPr txBox="1"/>
          <p:nvPr/>
        </p:nvSpPr>
        <p:spPr>
          <a:xfrm>
            <a:off x="88492" y="1918763"/>
            <a:ext cx="425080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Previous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study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had</a:t>
            </a:r>
            <a:r>
              <a:rPr lang="fr-FR" sz="1600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interest</a:t>
            </a:r>
            <a:r>
              <a:rPr lang="fr-FR" sz="1600" b="1" dirty="0">
                <a:latin typeface="+mj-lt"/>
              </a:rPr>
              <a:t> on </a:t>
            </a:r>
            <a:r>
              <a:rPr lang="fr-FR" sz="1600" b="1" dirty="0" err="1">
                <a:latin typeface="+mj-lt"/>
              </a:rPr>
              <a:t>behavior</a:t>
            </a:r>
            <a:r>
              <a:rPr lang="fr-FR" sz="1600" b="1" dirty="0">
                <a:latin typeface="+mj-lt"/>
              </a:rPr>
              <a:t> of </a:t>
            </a:r>
            <a:r>
              <a:rPr lang="fr-FR" sz="1600" b="1" dirty="0" err="1">
                <a:latin typeface="+mj-lt"/>
              </a:rPr>
              <a:t>dispersed</a:t>
            </a:r>
            <a:r>
              <a:rPr lang="fr-FR" sz="1600" b="1" dirty="0">
                <a:latin typeface="+mj-lt"/>
              </a:rPr>
              <a:t> water micro-droplets </a:t>
            </a:r>
            <a:r>
              <a:rPr lang="fr-FR" sz="1600" dirty="0">
                <a:latin typeface="+mj-lt"/>
              </a:rPr>
              <a:t>by </a:t>
            </a:r>
            <a:r>
              <a:rPr lang="fr-FR" sz="1600" dirty="0" err="1">
                <a:latin typeface="+mj-lt"/>
              </a:rPr>
              <a:t>mean</a:t>
            </a:r>
            <a:r>
              <a:rPr lang="fr-FR" sz="1600" dirty="0">
                <a:latin typeface="+mj-lt"/>
              </a:rPr>
              <a:t> of LIF </a:t>
            </a:r>
            <a:r>
              <a:rPr lang="fr-FR" sz="1600" dirty="0" err="1">
                <a:latin typeface="+mj-lt"/>
              </a:rPr>
              <a:t>coupled</a:t>
            </a:r>
            <a:r>
              <a:rPr lang="fr-FR" sz="1600" dirty="0">
                <a:latin typeface="+mj-lt"/>
              </a:rPr>
              <a:t> to a PTV </a:t>
            </a:r>
            <a:r>
              <a:rPr lang="fr-FR" sz="1600" dirty="0" err="1">
                <a:latin typeface="+mj-lt"/>
              </a:rPr>
              <a:t>algorithm</a:t>
            </a: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It </a:t>
            </a:r>
            <a:r>
              <a:rPr lang="fr-FR" sz="1600" dirty="0" err="1">
                <a:latin typeface="+mj-lt"/>
              </a:rPr>
              <a:t>shown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that</a:t>
            </a:r>
            <a:r>
              <a:rPr lang="fr-FR" sz="1600" dirty="0">
                <a:latin typeface="+mj-lt"/>
              </a:rPr>
              <a:t> for </a:t>
            </a:r>
            <a:r>
              <a:rPr lang="fr-FR" sz="1600" b="1" dirty="0" err="1">
                <a:latin typeface="+mj-lt"/>
              </a:rPr>
              <a:t>finely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dispersed</a:t>
            </a:r>
            <a:r>
              <a:rPr lang="fr-FR" sz="1600" dirty="0">
                <a:latin typeface="+mj-lt"/>
              </a:rPr>
              <a:t> micro-droplets, a global motion of the droplets population </a:t>
            </a:r>
            <a:r>
              <a:rPr lang="fr-FR" sz="1600" dirty="0" err="1">
                <a:latin typeface="+mj-lt"/>
              </a:rPr>
              <a:t>exists</a:t>
            </a: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For </a:t>
            </a:r>
            <a:r>
              <a:rPr lang="fr-FR" sz="1600" b="1" dirty="0" err="1">
                <a:latin typeface="+mj-lt"/>
              </a:rPr>
              <a:t>coarse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emulsions</a:t>
            </a:r>
            <a:r>
              <a:rPr lang="fr-FR" sz="1600" dirty="0">
                <a:latin typeface="+mj-lt"/>
              </a:rPr>
              <a:t>, the </a:t>
            </a:r>
            <a:r>
              <a:rPr lang="fr-FR" sz="1600" b="1" dirty="0">
                <a:latin typeface="+mj-lt"/>
              </a:rPr>
              <a:t>coalescence </a:t>
            </a:r>
            <a:r>
              <a:rPr lang="fr-FR" sz="1600" b="1" dirty="0" err="1">
                <a:latin typeface="+mj-lt"/>
              </a:rPr>
              <a:t>dominates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dirty="0">
                <a:latin typeface="+mj-lt"/>
              </a:rPr>
              <a:t>and </a:t>
            </a:r>
            <a:r>
              <a:rPr lang="fr-FR" sz="1600" dirty="0" err="1">
                <a:latin typeface="+mj-lt"/>
              </a:rPr>
              <a:t>these</a:t>
            </a:r>
            <a:r>
              <a:rPr lang="fr-FR" sz="1600" dirty="0">
                <a:latin typeface="+mj-lt"/>
              </a:rPr>
              <a:t> motions are not </a:t>
            </a:r>
            <a:r>
              <a:rPr lang="fr-FR" sz="1600" dirty="0" err="1">
                <a:latin typeface="+mj-lt"/>
              </a:rPr>
              <a:t>observed</a:t>
            </a:r>
            <a:endParaRPr lang="fr-FR" sz="1600" dirty="0">
              <a:latin typeface="+mj-lt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D2BA97BC-1DF4-7AAE-9ABB-F6DC8F488A6D}"/>
              </a:ext>
            </a:extLst>
          </p:cNvPr>
          <p:cNvSpPr txBox="1"/>
          <p:nvPr/>
        </p:nvSpPr>
        <p:spPr>
          <a:xfrm>
            <a:off x="6649851" y="3592511"/>
            <a:ext cx="4093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290D77"/>
                </a:solidFill>
                <a:latin typeface="+mj-lt"/>
              </a:rPr>
              <a:t>PTV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from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previous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study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, (motions of the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tracked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water micro-droplets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inside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an </a:t>
            </a:r>
            <a:r>
              <a:rPr lang="fr-FR" sz="1200" b="1" dirty="0" err="1">
                <a:solidFill>
                  <a:srgbClr val="290D77"/>
                </a:solidFill>
                <a:latin typeface="+mj-lt"/>
              </a:rPr>
              <a:t>emulsion</a:t>
            </a:r>
            <a:r>
              <a:rPr lang="fr-FR" sz="1200" b="1" dirty="0">
                <a:solidFill>
                  <a:srgbClr val="290D77"/>
                </a:solidFill>
                <a:latin typeface="+mj-lt"/>
              </a:rPr>
              <a:t> drop)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176BD98-13B1-B2EC-939E-A722E76456F4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F8954055-764C-A161-8A34-DE965E5AB1D1}"/>
              </a:ext>
            </a:extLst>
          </p:cNvPr>
          <p:cNvSpPr/>
          <p:nvPr/>
        </p:nvSpPr>
        <p:spPr>
          <a:xfrm>
            <a:off x="6929070" y="4043209"/>
            <a:ext cx="3277111" cy="244816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 : coins arrondis 23">
            <a:extLst>
              <a:ext uri="{FF2B5EF4-FFF2-40B4-BE49-F238E27FC236}">
                <a16:creationId xmlns:a16="http://schemas.microsoft.com/office/drawing/2014/main" id="{F22735CD-21CA-DB92-D1C1-134B95854AA9}"/>
              </a:ext>
            </a:extLst>
          </p:cNvPr>
          <p:cNvSpPr/>
          <p:nvPr/>
        </p:nvSpPr>
        <p:spPr>
          <a:xfrm>
            <a:off x="121611" y="3842327"/>
            <a:ext cx="4422680" cy="9541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63275584-1EF6-ED1D-E106-EC614964B9BD}"/>
              </a:ext>
            </a:extLst>
          </p:cNvPr>
          <p:cNvCxnSpPr/>
          <p:nvPr/>
        </p:nvCxnSpPr>
        <p:spPr>
          <a:xfrm flipV="1">
            <a:off x="4544291" y="2567709"/>
            <a:ext cx="988291" cy="720436"/>
          </a:xfrm>
          <a:prstGeom prst="straightConnector1">
            <a:avLst/>
          </a:prstGeom>
          <a:ln w="28575">
            <a:solidFill>
              <a:srgbClr val="290D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avec flèche 27">
            <a:extLst>
              <a:ext uri="{FF2B5EF4-FFF2-40B4-BE49-F238E27FC236}">
                <a16:creationId xmlns:a16="http://schemas.microsoft.com/office/drawing/2014/main" id="{E6309864-40D8-F01B-79B0-08FFA7F90B1E}"/>
              </a:ext>
            </a:extLst>
          </p:cNvPr>
          <p:cNvCxnSpPr/>
          <p:nvPr/>
        </p:nvCxnSpPr>
        <p:spPr>
          <a:xfrm>
            <a:off x="4692073" y="4488873"/>
            <a:ext cx="1957778" cy="7481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535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7</a:t>
            </a:fld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198A8BE-556F-F023-6CE6-3A22F37D9C14}"/>
                  </a:ext>
                </a:extLst>
              </p:cNvPr>
              <p:cNvSpPr txBox="1"/>
              <p:nvPr/>
            </p:nvSpPr>
            <p:spPr>
              <a:xfrm>
                <a:off x="569837" y="1964162"/>
                <a:ext cx="5728442" cy="32135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0" dirty="0">
                    <a:latin typeface="+mj-lt"/>
                  </a:rPr>
                  <a:t>A </a:t>
                </a:r>
                <a:r>
                  <a:rPr lang="fr-FR" sz="1600" b="0" dirty="0" err="1">
                    <a:latin typeface="+mj-lt"/>
                  </a:rPr>
                  <a:t>dimensionless</a:t>
                </a:r>
                <a:r>
                  <a:rPr lang="fr-FR" sz="1600" b="0" dirty="0">
                    <a:latin typeface="+mj-lt"/>
                  </a:rPr>
                  <a:t> </a:t>
                </a:r>
                <a:r>
                  <a:rPr lang="fr-FR" sz="1600" b="0" dirty="0" err="1">
                    <a:latin typeface="+mj-lt"/>
                  </a:rPr>
                  <a:t>indicator</a:t>
                </a:r>
                <a:r>
                  <a:rPr lang="fr-FR" sz="1600" b="0" dirty="0">
                    <a:latin typeface="+mj-lt"/>
                  </a:rPr>
                  <a:t> </a:t>
                </a:r>
                <a:r>
                  <a:rPr lang="fr-FR" sz="1600" dirty="0">
                    <a:latin typeface="+mj-lt"/>
                  </a:rPr>
                  <a:t>has been</a:t>
                </a:r>
                <a:r>
                  <a:rPr lang="fr-FR" sz="1600" b="0" dirty="0">
                    <a:latin typeface="+mj-lt"/>
                  </a:rPr>
                  <a:t> </a:t>
                </a:r>
                <a:r>
                  <a:rPr lang="fr-FR" sz="1600" b="0" dirty="0" err="1">
                    <a:latin typeface="+mj-lt"/>
                  </a:rPr>
                  <a:t>defined</a:t>
                </a:r>
                <a:r>
                  <a:rPr lang="fr-FR" sz="1600" b="0" dirty="0">
                    <a:latin typeface="+mj-lt"/>
                  </a:rPr>
                  <a:t> </a:t>
                </a:r>
                <a:r>
                  <a:rPr lang="fr-FR" sz="1600" b="1" dirty="0">
                    <a:latin typeface="+mj-lt"/>
                  </a:rPr>
                  <a:t>in </a:t>
                </a:r>
                <a:r>
                  <a:rPr lang="fr-FR" sz="1600" b="1" dirty="0" err="1">
                    <a:latin typeface="+mj-lt"/>
                  </a:rPr>
                  <a:t>order</a:t>
                </a:r>
                <a:r>
                  <a:rPr lang="fr-FR" sz="1600" b="1" dirty="0">
                    <a:latin typeface="+mj-lt"/>
                  </a:rPr>
                  <a:t> to </a:t>
                </a:r>
                <a:r>
                  <a:rPr lang="fr-FR" sz="1600" b="1" dirty="0" err="1">
                    <a:latin typeface="+mj-lt"/>
                  </a:rPr>
                  <a:t>characterize</a:t>
                </a:r>
                <a:r>
                  <a:rPr lang="fr-FR" sz="1600" b="1" dirty="0">
                    <a:latin typeface="+mj-lt"/>
                  </a:rPr>
                  <a:t> motion </a:t>
                </a:r>
                <a:r>
                  <a:rPr lang="fr-FR" sz="1600" b="1" dirty="0" err="1">
                    <a:latin typeface="+mj-lt"/>
                  </a:rPr>
                  <a:t>intensity</a:t>
                </a:r>
                <a:r>
                  <a:rPr lang="fr-FR" sz="1600" b="0" dirty="0">
                    <a:latin typeface="+mj-lt"/>
                  </a:rPr>
                  <a:t> of micro-droplets </a:t>
                </a:r>
                <a:r>
                  <a:rPr lang="fr-FR" sz="1600" b="0" dirty="0"/>
                  <a:t>: </a:t>
                </a:r>
                <a14:m>
                  <m:oMath xmlns:m="http://schemas.openxmlformats.org/officeDocument/2006/math"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fr-FR" sz="16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  <m:t>𝑟𝑒𝑓</m:t>
                            </m:r>
                          </m:sub>
                        </m:sSub>
                      </m:num>
                      <m:den>
                        <m:d>
                          <m:dPr>
                            <m:begChr m:val="‖"/>
                            <m:endChr m:val="‖"/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sSub>
                                  <m:sSub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  <m:t>𝑟𝑒𝑓</m:t>
                                    </m:r>
                                  </m:sub>
                                </m:sSub>
                              </m:e>
                            </m:acc>
                          </m:e>
                        </m:d>
                      </m:den>
                    </m:f>
                    <m:acc>
                      <m:accPr>
                        <m:chr m:val="̅"/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d>
                          <m:dPr>
                            <m:ctrlPr>
                              <a:rPr lang="fr-FR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𝑖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num>
                              <m:den>
                                <m:sSub>
                                  <m:sSub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  <m: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acc>
                  </m:oMath>
                </a14:m>
                <a:endParaRPr lang="fr-FR" sz="1600" dirty="0"/>
              </a:p>
              <a:p>
                <a:endParaRPr lang="fr-FR" sz="16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dirty="0" err="1">
                    <a:latin typeface="+mj-lt"/>
                  </a:rPr>
                  <a:t>Where</a:t>
                </a:r>
                <a:r>
                  <a:rPr lang="fr-FR" sz="1600" dirty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fr-FR" sz="16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fr-FR" sz="1600" dirty="0">
                    <a:latin typeface="+mj-lt"/>
                  </a:rPr>
                  <a:t> are </a:t>
                </a:r>
                <a:r>
                  <a:rPr lang="fr-FR" sz="1600" dirty="0" err="1">
                    <a:latin typeface="+mj-lt"/>
                  </a:rPr>
                  <a:t>reference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diameter</a:t>
                </a:r>
                <a:r>
                  <a:rPr lang="fr-FR" sz="1600" dirty="0">
                    <a:latin typeface="+mj-lt"/>
                  </a:rPr>
                  <a:t> and </a:t>
                </a:r>
                <a:r>
                  <a:rPr lang="fr-FR" sz="1600" dirty="0" err="1">
                    <a:latin typeface="+mj-lt"/>
                  </a:rPr>
                  <a:t>velocity</a:t>
                </a:r>
                <a:r>
                  <a:rPr lang="fr-FR" sz="1600" dirty="0">
                    <a:latin typeface="+mj-lt"/>
                  </a:rPr>
                  <a:t>,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fr-FR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fr-FR" sz="1600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</m:oMath>
                </a14:m>
                <a:r>
                  <a:rPr lang="fr-FR" sz="1600" dirty="0">
                    <a:latin typeface="+mj-lt"/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fr-FR" sz="16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FR" sz="1600" dirty="0">
                    <a:latin typeface="+mj-lt"/>
                  </a:rPr>
                  <a:t> the </a:t>
                </a:r>
                <a:r>
                  <a:rPr lang="fr-FR" sz="1600" dirty="0" err="1">
                    <a:latin typeface="+mj-lt"/>
                  </a:rPr>
                  <a:t>velocity</a:t>
                </a:r>
                <a:r>
                  <a:rPr lang="fr-FR" sz="1600" dirty="0">
                    <a:latin typeface="+mj-lt"/>
                  </a:rPr>
                  <a:t> and </a:t>
                </a:r>
                <a:r>
                  <a:rPr lang="fr-FR" sz="1600" dirty="0" err="1">
                    <a:latin typeface="+mj-lt"/>
                  </a:rPr>
                  <a:t>diameter</a:t>
                </a:r>
                <a:r>
                  <a:rPr lang="fr-FR" sz="1600" dirty="0">
                    <a:latin typeface="+mj-lt"/>
                  </a:rPr>
                  <a:t> of the </a:t>
                </a:r>
                <a:r>
                  <a:rPr lang="fr-FR" sz="1600" dirty="0" err="1">
                    <a:latin typeface="+mj-lt"/>
                  </a:rPr>
                  <a:t>identified</a:t>
                </a:r>
                <a:r>
                  <a:rPr lang="fr-FR" sz="1600" dirty="0">
                    <a:latin typeface="+mj-lt"/>
                  </a:rPr>
                  <a:t> droplet</a:t>
                </a:r>
              </a:p>
              <a:p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latin typeface="+mj-lt"/>
                  </a:rPr>
                  <a:t>Small values of I </a:t>
                </a:r>
                <a:r>
                  <a:rPr lang="fr-FR" sz="1600" dirty="0">
                    <a:latin typeface="+mj-lt"/>
                  </a:rPr>
                  <a:t>translate a </a:t>
                </a:r>
                <a:r>
                  <a:rPr lang="fr-FR" sz="1600" b="1" dirty="0">
                    <a:latin typeface="+mj-lt"/>
                  </a:rPr>
                  <a:t>high coalescence rate </a:t>
                </a:r>
                <a:r>
                  <a:rPr lang="fr-FR" sz="1600" dirty="0" err="1">
                    <a:latin typeface="+mj-lt"/>
                  </a:rPr>
                  <a:t>which</a:t>
                </a:r>
                <a:r>
                  <a:rPr lang="fr-FR" sz="1600" dirty="0">
                    <a:latin typeface="+mj-lt"/>
                  </a:rPr>
                  <a:t> ends-up in ME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fr-FR" sz="1600" dirty="0">
                  <a:latin typeface="+mj-lt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fr-FR" sz="1600" b="1" dirty="0">
                    <a:latin typeface="+mj-lt"/>
                  </a:rPr>
                  <a:t>High values of I </a:t>
                </a:r>
                <a:r>
                  <a:rPr lang="fr-FR" sz="1600" b="1" dirty="0" err="1">
                    <a:latin typeface="+mj-lt"/>
                  </a:rPr>
                  <a:t>result</a:t>
                </a:r>
                <a:r>
                  <a:rPr lang="fr-FR" sz="1600" b="1" dirty="0">
                    <a:latin typeface="+mj-lt"/>
                  </a:rPr>
                  <a:t> </a:t>
                </a:r>
                <a:r>
                  <a:rPr lang="fr-FR" sz="1600" dirty="0">
                    <a:latin typeface="+mj-lt"/>
                  </a:rPr>
                  <a:t>of </a:t>
                </a:r>
                <a:r>
                  <a:rPr lang="fr-FR" sz="1600" dirty="0" err="1">
                    <a:latin typeface="+mj-lt"/>
                  </a:rPr>
                  <a:t>small</a:t>
                </a:r>
                <a:r>
                  <a:rPr lang="fr-FR" sz="1600" dirty="0">
                    <a:latin typeface="+mj-lt"/>
                  </a:rPr>
                  <a:t> </a:t>
                </a:r>
                <a:r>
                  <a:rPr lang="fr-FR" sz="1600" dirty="0" err="1">
                    <a:latin typeface="+mj-lt"/>
                  </a:rPr>
                  <a:t>dispersed</a:t>
                </a:r>
                <a:r>
                  <a:rPr lang="fr-FR" sz="1600" dirty="0">
                    <a:latin typeface="+mj-lt"/>
                  </a:rPr>
                  <a:t> droplets </a:t>
                </a:r>
                <a:r>
                  <a:rPr lang="fr-FR" sz="1600" dirty="0" err="1">
                    <a:latin typeface="+mj-lt"/>
                  </a:rPr>
                  <a:t>with</a:t>
                </a:r>
                <a:r>
                  <a:rPr lang="fr-FR" sz="1600" dirty="0">
                    <a:latin typeface="+mj-lt"/>
                  </a:rPr>
                  <a:t> high </a:t>
                </a:r>
                <a:r>
                  <a:rPr lang="fr-FR" sz="1600" dirty="0" err="1">
                    <a:latin typeface="+mj-lt"/>
                  </a:rPr>
                  <a:t>velocity</a:t>
                </a:r>
                <a:r>
                  <a:rPr lang="fr-FR" sz="1600" dirty="0">
                    <a:latin typeface="+mj-lt"/>
                  </a:rPr>
                  <a:t>, </a:t>
                </a:r>
                <a:r>
                  <a:rPr lang="fr-FR" sz="1600" b="1" dirty="0" err="1">
                    <a:latin typeface="+mj-lt"/>
                  </a:rPr>
                  <a:t>which</a:t>
                </a:r>
                <a:r>
                  <a:rPr lang="fr-FR" sz="1600" b="1" dirty="0">
                    <a:latin typeface="+mj-lt"/>
                  </a:rPr>
                  <a:t> do not coalesce</a:t>
                </a:r>
              </a:p>
            </p:txBody>
          </p:sp>
        </mc:Choice>
        <mc:Fallback xmlns="">
          <p:sp>
            <p:nvSpPr>
              <p:cNvPr id="2" name="ZoneTexte 1">
                <a:extLst>
                  <a:ext uri="{FF2B5EF4-FFF2-40B4-BE49-F238E27FC236}">
                    <a16:creationId xmlns:a16="http://schemas.microsoft.com/office/drawing/2014/main" id="{D198A8BE-556F-F023-6CE6-3A22F37D9C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37" y="1964162"/>
                <a:ext cx="5728442" cy="3213508"/>
              </a:xfrm>
              <a:prstGeom prst="rect">
                <a:avLst/>
              </a:prstGeom>
              <a:blipFill>
                <a:blip r:embed="rId4"/>
                <a:stretch>
                  <a:fillRect l="-2021" t="-1898" r="-2234" b="-3036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Image 12">
            <a:extLst>
              <a:ext uri="{FF2B5EF4-FFF2-40B4-BE49-F238E27FC236}">
                <a16:creationId xmlns:a16="http://schemas.microsoft.com/office/drawing/2014/main" id="{43A47C35-F097-9070-2C08-BD456A753B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579" y="860598"/>
            <a:ext cx="4515588" cy="3386691"/>
          </a:xfrm>
          <a:prstGeom prst="rect">
            <a:avLst/>
          </a:prstGeom>
        </p:spPr>
      </p:pic>
      <p:cxnSp>
        <p:nvCxnSpPr>
          <p:cNvPr id="18" name="Connecteur : en angle 17">
            <a:extLst>
              <a:ext uri="{FF2B5EF4-FFF2-40B4-BE49-F238E27FC236}">
                <a16:creationId xmlns:a16="http://schemas.microsoft.com/office/drawing/2014/main" id="{AF108AD4-80B9-34E7-A1C9-F67D258CB58B}"/>
              </a:ext>
            </a:extLst>
          </p:cNvPr>
          <p:cNvCxnSpPr>
            <a:cxnSpLocks/>
          </p:cNvCxnSpPr>
          <p:nvPr/>
        </p:nvCxnSpPr>
        <p:spPr>
          <a:xfrm>
            <a:off x="5281650" y="5473016"/>
            <a:ext cx="1018755" cy="420254"/>
          </a:xfrm>
          <a:prstGeom prst="bentConnector3">
            <a:avLst>
              <a:gd name="adj1" fmla="val -1678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30F60E70-8EBE-DC7E-AE07-D137DC9A0545}"/>
              </a:ext>
            </a:extLst>
          </p:cNvPr>
          <p:cNvSpPr txBox="1"/>
          <p:nvPr/>
        </p:nvSpPr>
        <p:spPr>
          <a:xfrm>
            <a:off x="6578463" y="4938475"/>
            <a:ext cx="37037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j-lt"/>
              </a:rPr>
              <a:t>Micro-droplets follow </a:t>
            </a:r>
            <a:r>
              <a:rPr lang="fr-FR" sz="1600" dirty="0" err="1">
                <a:latin typeface="+mj-lt"/>
              </a:rPr>
              <a:t>internal</a:t>
            </a:r>
            <a:r>
              <a:rPr lang="fr-FR" sz="1600" dirty="0">
                <a:latin typeface="+mj-lt"/>
              </a:rPr>
              <a:t> patterns :</a:t>
            </a:r>
          </a:p>
          <a:p>
            <a:pPr algn="just"/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A </a:t>
            </a:r>
            <a:r>
              <a:rPr lang="fr-FR" sz="1600" dirty="0" err="1">
                <a:latin typeface="+mj-lt"/>
              </a:rPr>
              <a:t>general</a:t>
            </a:r>
            <a:r>
              <a:rPr lang="fr-FR" sz="1600" dirty="0">
                <a:latin typeface="+mj-lt"/>
              </a:rPr>
              <a:t> motion, </a:t>
            </a:r>
            <a:r>
              <a:rPr lang="fr-FR" sz="1600" dirty="0" err="1">
                <a:latin typeface="+mj-lt"/>
              </a:rPr>
              <a:t>parallel</a:t>
            </a:r>
            <a:r>
              <a:rPr lang="fr-FR" sz="1600" dirty="0">
                <a:latin typeface="+mj-lt"/>
              </a:rPr>
              <a:t>  </a:t>
            </a:r>
            <a:r>
              <a:rPr lang="fr-FR" sz="1600" dirty="0" err="1">
                <a:latin typeface="+mj-lt"/>
              </a:rPr>
              <a:t>streamlines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that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 smtClean="0">
                <a:latin typeface="+mj-lt"/>
              </a:rPr>
              <a:t>limits</a:t>
            </a:r>
            <a:r>
              <a:rPr lang="fr-FR" sz="1600" smtClean="0">
                <a:latin typeface="+mj-lt"/>
              </a:rPr>
              <a:t> coalescence</a:t>
            </a:r>
            <a:endParaRPr lang="fr-FR" sz="1600" dirty="0">
              <a:latin typeface="+mj-lt"/>
            </a:endParaRP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9124BA7E-7F53-9B2D-89A9-BBD3737581C5}"/>
              </a:ext>
            </a:extLst>
          </p:cNvPr>
          <p:cNvSpPr/>
          <p:nvPr/>
        </p:nvSpPr>
        <p:spPr>
          <a:xfrm>
            <a:off x="6430682" y="4865556"/>
            <a:ext cx="3851563" cy="1200973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D6632E6-B54A-194B-3D80-9C54ECC94466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behaviour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dispersed</a:t>
            </a:r>
            <a:r>
              <a:rPr lang="fr-FR" sz="1400" b="1" dirty="0">
                <a:solidFill>
                  <a:schemeClr val="bg1"/>
                </a:solidFill>
              </a:rPr>
              <a:t> phase and the impact of coalescence on ME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47FE8B5B-6DF6-D26C-9965-B086822D4D38}"/>
              </a:ext>
            </a:extLst>
          </p:cNvPr>
          <p:cNvSpPr txBox="1"/>
          <p:nvPr/>
        </p:nvSpPr>
        <p:spPr>
          <a:xfrm>
            <a:off x="8363537" y="4106223"/>
            <a:ext cx="26896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>
                <a:solidFill>
                  <a:srgbClr val="290D77"/>
                </a:solidFill>
                <a:latin typeface="+mj-lt"/>
              </a:rPr>
              <a:t>Link 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between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internal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circulation 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intensity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and ME rate (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quantified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by </a:t>
            </a:r>
            <a:r>
              <a:rPr lang="fr-FR" sz="1100" b="1" dirty="0" err="1">
                <a:solidFill>
                  <a:srgbClr val="290D77"/>
                </a:solidFill>
                <a:latin typeface="+mj-lt"/>
              </a:rPr>
              <a:t>number</a:t>
            </a:r>
            <a:r>
              <a:rPr lang="fr-FR" sz="1100" b="1" dirty="0">
                <a:solidFill>
                  <a:srgbClr val="290D77"/>
                </a:solidFill>
                <a:latin typeface="+mj-lt"/>
              </a:rPr>
              <a:t> I)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FF1041F-A43A-230F-D508-0659B9EF2D55}"/>
              </a:ext>
            </a:extLst>
          </p:cNvPr>
          <p:cNvSpPr txBox="1"/>
          <p:nvPr/>
        </p:nvSpPr>
        <p:spPr>
          <a:xfrm>
            <a:off x="350981" y="1130193"/>
            <a:ext cx="75738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Results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of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previous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Study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  <a:p>
            <a:endParaRPr lang="fr-FR" sz="2800" dirty="0">
              <a:latin typeface="+mj-lt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57D525A4-61FA-4A95-4CBE-ECBEFA9EC8D2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bg1"/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Materials &amp; Methods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615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8</a:t>
            </a:fld>
            <a:endParaRPr lang="it-IT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213AA50-7988-F2E1-26A3-345B6E9AD26A}"/>
              </a:ext>
            </a:extLst>
          </p:cNvPr>
          <p:cNvSpPr txBox="1"/>
          <p:nvPr/>
        </p:nvSpPr>
        <p:spPr>
          <a:xfrm>
            <a:off x="8085760" y="1876740"/>
            <a:ext cx="38106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dirty="0">
                <a:latin typeface="+mj-lt"/>
              </a:rPr>
              <a:t>To </a:t>
            </a:r>
            <a:r>
              <a:rPr lang="fr-FR" sz="1600" dirty="0" err="1">
                <a:latin typeface="+mj-lt"/>
              </a:rPr>
              <a:t>this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aim</a:t>
            </a:r>
            <a:r>
              <a:rPr lang="fr-FR" sz="1600" b="1" dirty="0">
                <a:latin typeface="+mj-lt"/>
              </a:rPr>
              <a:t>, </a:t>
            </a:r>
            <a:r>
              <a:rPr lang="fr-FR" sz="1600" b="1" dirty="0" err="1">
                <a:latin typeface="+mj-lt"/>
              </a:rPr>
              <a:t>optical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based</a:t>
            </a:r>
            <a:r>
              <a:rPr lang="fr-FR" sz="1600" b="1" dirty="0">
                <a:latin typeface="+mj-lt"/>
              </a:rPr>
              <a:t> on 2cLIF are </a:t>
            </a:r>
            <a:r>
              <a:rPr lang="fr-FR" sz="1600" b="1" dirty="0" err="1">
                <a:latin typeface="+mj-lt"/>
              </a:rPr>
              <a:t>implemented</a:t>
            </a:r>
            <a:r>
              <a:rPr lang="fr-FR" sz="1600" dirty="0">
                <a:latin typeface="+mj-lt"/>
              </a:rPr>
              <a:t> :</a:t>
            </a:r>
          </a:p>
          <a:p>
            <a:pPr algn="just"/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Allows</a:t>
            </a:r>
            <a:r>
              <a:rPr lang="fr-FR" sz="1600" dirty="0">
                <a:latin typeface="+mj-lt"/>
              </a:rPr>
              <a:t> one to </a:t>
            </a:r>
            <a:r>
              <a:rPr lang="fr-FR" sz="1600" dirty="0" err="1">
                <a:latin typeface="+mj-lt"/>
              </a:rPr>
              <a:t>obtain</a:t>
            </a:r>
            <a:r>
              <a:rPr lang="fr-FR" sz="1600" dirty="0">
                <a:latin typeface="+mj-lt"/>
              </a:rPr>
              <a:t> </a:t>
            </a:r>
            <a:r>
              <a:rPr lang="fr-FR" sz="1600" b="1" dirty="0">
                <a:latin typeface="+mj-lt"/>
              </a:rPr>
              <a:t>the full </a:t>
            </a:r>
            <a:r>
              <a:rPr lang="fr-FR" sz="1600" b="1" dirty="0" err="1">
                <a:latin typeface="+mj-lt"/>
              </a:rPr>
              <a:t>map</a:t>
            </a:r>
            <a:r>
              <a:rPr lang="fr-FR" sz="1600" b="1" dirty="0">
                <a:latin typeface="+mj-lt"/>
              </a:rPr>
              <a:t> of temperature</a:t>
            </a:r>
            <a:r>
              <a:rPr lang="fr-FR" sz="1600" dirty="0">
                <a:latin typeface="+mj-lt"/>
              </a:rPr>
              <a:t> ≠ single point </a:t>
            </a:r>
            <a:r>
              <a:rPr lang="fr-FR" sz="1600" dirty="0" err="1">
                <a:latin typeface="+mj-lt"/>
              </a:rPr>
              <a:t>measurement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with</a:t>
            </a:r>
            <a:r>
              <a:rPr lang="fr-FR" sz="1600" dirty="0">
                <a:latin typeface="+mj-lt"/>
              </a:rPr>
              <a:t> a thermocouple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Non-intrusive (</a:t>
            </a:r>
            <a:r>
              <a:rPr lang="fr-FR" sz="1600" dirty="0" err="1">
                <a:latin typeface="+mj-lt"/>
              </a:rPr>
              <a:t>mainly</a:t>
            </a:r>
            <a:r>
              <a:rPr lang="fr-FR" sz="1600" dirty="0">
                <a:latin typeface="+mj-lt"/>
              </a:rPr>
              <a:t>)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78E17F-9D90-84CD-D229-10BCE18AFED5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>
                <a:solidFill>
                  <a:schemeClr val="bg1"/>
                </a:solidFill>
              </a:rPr>
              <a:t>Study of the internal temperature field within an n-tetradecane droplet under radiant 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AD6C2BA-AF5C-6E15-BC64-800DFDCB5E63}"/>
              </a:ext>
            </a:extLst>
          </p:cNvPr>
          <p:cNvSpPr txBox="1"/>
          <p:nvPr/>
        </p:nvSpPr>
        <p:spPr>
          <a:xfrm>
            <a:off x="350981" y="1130193"/>
            <a:ext cx="574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290D77"/>
                </a:solidFill>
                <a:latin typeface="+mj-lt"/>
              </a:rPr>
              <a:t>Scope of the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Study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A651821-CABD-E78A-4B73-928BC99D0F2A}"/>
              </a:ext>
            </a:extLst>
          </p:cNvPr>
          <p:cNvSpPr txBox="1"/>
          <p:nvPr/>
        </p:nvSpPr>
        <p:spPr>
          <a:xfrm>
            <a:off x="3890442" y="2150478"/>
            <a:ext cx="3084946" cy="1077218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/>
              <a:t>Principal objective : </a:t>
            </a:r>
            <a:r>
              <a:rPr lang="fr-FR" sz="1600" b="1" dirty="0" err="1">
                <a:solidFill>
                  <a:srgbClr val="FF0000"/>
                </a:solidFill>
              </a:rPr>
              <a:t>measurement</a:t>
            </a:r>
            <a:r>
              <a:rPr lang="fr-FR" sz="1600" b="1" dirty="0">
                <a:solidFill>
                  <a:srgbClr val="FF0000"/>
                </a:solidFill>
              </a:rPr>
              <a:t> of the 2D temperature </a:t>
            </a:r>
            <a:r>
              <a:rPr lang="fr-FR" sz="1600" b="1" dirty="0" err="1">
                <a:solidFill>
                  <a:srgbClr val="FF0000"/>
                </a:solidFill>
              </a:rPr>
              <a:t>field</a:t>
            </a:r>
            <a:r>
              <a:rPr lang="fr-FR" sz="1600" b="1" dirty="0">
                <a:solidFill>
                  <a:srgbClr val="FF0000"/>
                </a:solidFill>
              </a:rPr>
              <a:t> </a:t>
            </a:r>
            <a:r>
              <a:rPr lang="fr-FR" sz="1600" b="1" dirty="0" err="1">
                <a:solidFill>
                  <a:srgbClr val="FF0000"/>
                </a:solidFill>
              </a:rPr>
              <a:t>within</a:t>
            </a:r>
            <a:r>
              <a:rPr lang="fr-FR" sz="1600" b="1" dirty="0">
                <a:solidFill>
                  <a:srgbClr val="FF0000"/>
                </a:solidFill>
              </a:rPr>
              <a:t> a n-</a:t>
            </a:r>
            <a:r>
              <a:rPr lang="fr-FR" sz="1600" b="1" dirty="0" err="1">
                <a:solidFill>
                  <a:srgbClr val="FF0000"/>
                </a:solidFill>
              </a:rPr>
              <a:t>tetradecane</a:t>
            </a:r>
            <a:r>
              <a:rPr lang="fr-FR" sz="1600" b="1" dirty="0">
                <a:solidFill>
                  <a:srgbClr val="FF0000"/>
                </a:solidFill>
              </a:rPr>
              <a:t> droplet </a:t>
            </a:r>
            <a:r>
              <a:rPr lang="fr-FR" sz="1600" b="1" dirty="0" err="1">
                <a:solidFill>
                  <a:srgbClr val="FF0000"/>
                </a:solidFill>
              </a:rPr>
              <a:t>during</a:t>
            </a:r>
            <a:r>
              <a:rPr lang="fr-FR" sz="1600" b="1" dirty="0">
                <a:solidFill>
                  <a:srgbClr val="FF0000"/>
                </a:solidFill>
              </a:rPr>
              <a:t> the </a:t>
            </a:r>
            <a:r>
              <a:rPr lang="fr-FR" sz="1600" b="1" dirty="0" err="1">
                <a:solidFill>
                  <a:srgbClr val="FF0000"/>
                </a:solidFill>
              </a:rPr>
              <a:t>heating</a:t>
            </a:r>
            <a:r>
              <a:rPr lang="fr-FR" sz="1600" b="1" dirty="0">
                <a:solidFill>
                  <a:srgbClr val="FF0000"/>
                </a:solidFill>
              </a:rPr>
              <a:t> phase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670348-3A86-BCF9-FC51-CA46D7AE9D6E}"/>
              </a:ext>
            </a:extLst>
          </p:cNvPr>
          <p:cNvSpPr txBox="1"/>
          <p:nvPr/>
        </p:nvSpPr>
        <p:spPr>
          <a:xfrm>
            <a:off x="608552" y="2650941"/>
            <a:ext cx="2219325" cy="830997"/>
          </a:xfrm>
          <a:prstGeom prst="rect">
            <a:avLst/>
          </a:prstGeom>
          <a:solidFill>
            <a:srgbClr val="00B0F0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err="1">
                <a:latin typeface="+mj-lt"/>
              </a:rPr>
              <a:t>Internal</a:t>
            </a:r>
            <a:r>
              <a:rPr lang="fr-FR" sz="1600" b="1" dirty="0">
                <a:latin typeface="+mj-lt"/>
              </a:rPr>
              <a:t> motion of the </a:t>
            </a:r>
            <a:r>
              <a:rPr lang="fr-FR" sz="1600" b="1" dirty="0" err="1">
                <a:latin typeface="+mj-lt"/>
              </a:rPr>
              <a:t>dispersed</a:t>
            </a:r>
            <a:r>
              <a:rPr lang="fr-FR" sz="1600" b="1" dirty="0">
                <a:latin typeface="+mj-lt"/>
              </a:rPr>
              <a:t> phase water has been </a:t>
            </a:r>
            <a:r>
              <a:rPr lang="fr-FR" sz="1600" b="1" dirty="0" err="1">
                <a:latin typeface="+mj-lt"/>
              </a:rPr>
              <a:t>observed</a:t>
            </a:r>
            <a:endParaRPr lang="fr-FR" sz="1600" b="1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2932BF6-8A2D-5C9E-7672-1A0468ADC8C7}"/>
              </a:ext>
            </a:extLst>
          </p:cNvPr>
          <p:cNvSpPr txBox="1"/>
          <p:nvPr/>
        </p:nvSpPr>
        <p:spPr>
          <a:xfrm>
            <a:off x="802078" y="4510383"/>
            <a:ext cx="1857375" cy="58477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+mj-lt"/>
              </a:rPr>
              <a:t>Motion </a:t>
            </a:r>
            <a:r>
              <a:rPr lang="fr-FR" sz="1600" b="1" dirty="0" err="1">
                <a:latin typeface="+mj-lt"/>
              </a:rPr>
              <a:t>induced</a:t>
            </a:r>
            <a:r>
              <a:rPr lang="fr-FR" sz="1600" b="1" dirty="0">
                <a:latin typeface="+mj-lt"/>
              </a:rPr>
              <a:t> by </a:t>
            </a:r>
            <a:r>
              <a:rPr lang="fr-FR" sz="1600" b="1" dirty="0" err="1">
                <a:latin typeface="+mj-lt"/>
              </a:rPr>
              <a:t>internal</a:t>
            </a:r>
            <a:r>
              <a:rPr lang="fr-FR" sz="1600" b="1" dirty="0">
                <a:latin typeface="+mj-lt"/>
              </a:rPr>
              <a:t> convection ?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5603567-CB3A-2C9B-6405-13881712DDBC}"/>
              </a:ext>
            </a:extLst>
          </p:cNvPr>
          <p:cNvSpPr txBox="1"/>
          <p:nvPr/>
        </p:nvSpPr>
        <p:spPr>
          <a:xfrm>
            <a:off x="3657601" y="4141051"/>
            <a:ext cx="3456897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b="1" dirty="0" err="1">
                <a:latin typeface="+mj-lt"/>
              </a:rPr>
              <a:t>Buoyancy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induced</a:t>
            </a:r>
            <a:r>
              <a:rPr lang="fr-FR" sz="1600" b="1" dirty="0">
                <a:latin typeface="+mj-lt"/>
              </a:rPr>
              <a:t> convection ?</a:t>
            </a:r>
          </a:p>
          <a:p>
            <a:pPr algn="just"/>
            <a:r>
              <a:rPr lang="fr-FR" sz="1600" dirty="0">
                <a:latin typeface="+mj-lt"/>
              </a:rPr>
              <a:t>	If yes, </a:t>
            </a:r>
            <a:r>
              <a:rPr lang="fr-FR" sz="1600" dirty="0" err="1">
                <a:latin typeface="+mj-lt"/>
              </a:rPr>
              <a:t>there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should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be</a:t>
            </a:r>
            <a:r>
              <a:rPr lang="fr-FR" sz="1600" dirty="0">
                <a:latin typeface="+mj-lt"/>
              </a:rPr>
              <a:t> an </a:t>
            </a:r>
            <a:r>
              <a:rPr lang="fr-FR" sz="1600" b="1" dirty="0" err="1">
                <a:latin typeface="+mj-lt"/>
              </a:rPr>
              <a:t>internal</a:t>
            </a:r>
            <a:r>
              <a:rPr lang="fr-FR" sz="1600" b="1" dirty="0">
                <a:latin typeface="+mj-lt"/>
              </a:rPr>
              <a:t> gradient </a:t>
            </a:r>
            <a:r>
              <a:rPr lang="fr-FR" sz="1600" dirty="0" err="1">
                <a:latin typeface="+mj-lt"/>
              </a:rPr>
              <a:t>inside</a:t>
            </a:r>
            <a:r>
              <a:rPr lang="fr-FR" sz="1600" dirty="0">
                <a:latin typeface="+mj-lt"/>
              </a:rPr>
              <a:t> the droplet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C3D885EE-2923-3A5B-2364-F8F6F47AD547}"/>
              </a:ext>
            </a:extLst>
          </p:cNvPr>
          <p:cNvSpPr txBox="1"/>
          <p:nvPr/>
        </p:nvSpPr>
        <p:spPr>
          <a:xfrm>
            <a:off x="3704466" y="4987717"/>
            <a:ext cx="336316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How the droplet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heated</a:t>
            </a:r>
            <a:r>
              <a:rPr lang="fr-FR" sz="1600" dirty="0">
                <a:latin typeface="+mj-lt"/>
              </a:rPr>
              <a:t> by IR </a:t>
            </a:r>
            <a:r>
              <a:rPr lang="fr-FR" sz="1600" dirty="0" err="1">
                <a:latin typeface="+mj-lt"/>
              </a:rPr>
              <a:t>heating</a:t>
            </a:r>
            <a:r>
              <a:rPr lang="fr-FR" sz="1600" dirty="0">
                <a:latin typeface="+mj-lt"/>
              </a:rPr>
              <a:t> ?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9F67F5A-8BD7-42B7-243A-1BD4B6EAC230}"/>
              </a:ext>
            </a:extLst>
          </p:cNvPr>
          <p:cNvSpPr txBox="1"/>
          <p:nvPr/>
        </p:nvSpPr>
        <p:spPr>
          <a:xfrm>
            <a:off x="621102" y="2249689"/>
            <a:ext cx="22193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latin typeface="+mj-lt"/>
              </a:rPr>
              <a:t>Bases of the </a:t>
            </a:r>
            <a:r>
              <a:rPr lang="fr-FR" sz="1600" b="1" dirty="0" err="1">
                <a:latin typeface="+mj-lt"/>
              </a:rPr>
              <a:t>problematic</a:t>
            </a:r>
            <a:endParaRPr lang="fr-FR" sz="1600" b="1" dirty="0">
              <a:latin typeface="+mj-lt"/>
            </a:endParaRPr>
          </a:p>
        </p:txBody>
      </p:sp>
      <p:cxnSp>
        <p:nvCxnSpPr>
          <p:cNvPr id="30" name="Connecteur droit avec flèche 29">
            <a:extLst>
              <a:ext uri="{FF2B5EF4-FFF2-40B4-BE49-F238E27FC236}">
                <a16:creationId xmlns:a16="http://schemas.microsoft.com/office/drawing/2014/main" id="{56E91F8E-CD66-B775-24E5-E9F8FF4D8ED3}"/>
              </a:ext>
            </a:extLst>
          </p:cNvPr>
          <p:cNvCxnSpPr>
            <a:cxnSpLocks/>
          </p:cNvCxnSpPr>
          <p:nvPr/>
        </p:nvCxnSpPr>
        <p:spPr>
          <a:xfrm flipH="1">
            <a:off x="1718215" y="3511249"/>
            <a:ext cx="1" cy="91953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DD57905A-A23C-DA0D-2FDD-915E73CD75C5}"/>
              </a:ext>
            </a:extLst>
          </p:cNvPr>
          <p:cNvCxnSpPr>
            <a:cxnSpLocks/>
            <a:stCxn id="15" idx="3"/>
            <a:endCxn id="34" idx="2"/>
          </p:cNvCxnSpPr>
          <p:nvPr/>
        </p:nvCxnSpPr>
        <p:spPr>
          <a:xfrm>
            <a:off x="2659453" y="4802771"/>
            <a:ext cx="678576" cy="5696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E912A958-4F9A-7C80-9F3D-3E90FF23A18B}"/>
              </a:ext>
            </a:extLst>
          </p:cNvPr>
          <p:cNvSpPr/>
          <p:nvPr/>
        </p:nvSpPr>
        <p:spPr>
          <a:xfrm>
            <a:off x="3338029" y="3709883"/>
            <a:ext cx="4152662" cy="229970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2BF3BF3B-B3AA-B312-122A-2B6F5DD38031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7924800" y="847923"/>
            <a:ext cx="0" cy="5690990"/>
          </a:xfrm>
          <a:prstGeom prst="line">
            <a:avLst/>
          </a:prstGeom>
          <a:ln w="38100">
            <a:solidFill>
              <a:srgbClr val="290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33D0E9F8-4277-5734-7A7C-B46D85987D5B}"/>
              </a:ext>
            </a:extLst>
          </p:cNvPr>
          <p:cNvSpPr txBox="1"/>
          <p:nvPr/>
        </p:nvSpPr>
        <p:spPr>
          <a:xfrm>
            <a:off x="8068526" y="1071895"/>
            <a:ext cx="574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Selected</a:t>
            </a:r>
            <a:r>
              <a:rPr lang="fr-FR" sz="2800" b="1" dirty="0">
                <a:solidFill>
                  <a:srgbClr val="290D77"/>
                </a:solidFill>
                <a:latin typeface="+mj-lt"/>
              </a:rPr>
              <a:t> </a:t>
            </a:r>
            <a:r>
              <a:rPr lang="fr-FR" sz="2800" b="1" dirty="0" err="1">
                <a:solidFill>
                  <a:srgbClr val="290D77"/>
                </a:solidFill>
                <a:latin typeface="+mj-lt"/>
              </a:rPr>
              <a:t>methods</a:t>
            </a:r>
            <a:endParaRPr lang="fr-FR" sz="2800" b="1" dirty="0">
              <a:solidFill>
                <a:srgbClr val="290D77"/>
              </a:solidFill>
              <a:latin typeface="+mj-lt"/>
            </a:endParaRPr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40C17C1-D8F0-9C2A-9D5F-3DF29858F8AC}"/>
              </a:ext>
            </a:extLst>
          </p:cNvPr>
          <p:cNvCxnSpPr/>
          <p:nvPr/>
        </p:nvCxnSpPr>
        <p:spPr>
          <a:xfrm>
            <a:off x="3786909" y="4556549"/>
            <a:ext cx="748146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ZoneTexte 13">
            <a:extLst>
              <a:ext uri="{FF2B5EF4-FFF2-40B4-BE49-F238E27FC236}">
                <a16:creationId xmlns:a16="http://schemas.microsoft.com/office/drawing/2014/main" id="{48ACEF7E-43F0-A98D-2C99-50F0F30528DA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Materials &amp; Methods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99422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" name="Connecteur droit 35">
            <a:extLst>
              <a:ext uri="{FF2B5EF4-FFF2-40B4-BE49-F238E27FC236}">
                <a16:creationId xmlns:a16="http://schemas.microsoft.com/office/drawing/2014/main" id="{22AC6EE8-F471-26CC-9EDF-408DFBB453C8}"/>
              </a:ext>
            </a:extLst>
          </p:cNvPr>
          <p:cNvCxnSpPr>
            <a:cxnSpLocks/>
          </p:cNvCxnSpPr>
          <p:nvPr/>
        </p:nvCxnSpPr>
        <p:spPr>
          <a:xfrm>
            <a:off x="8638939" y="842793"/>
            <a:ext cx="0" cy="5696119"/>
          </a:xfrm>
          <a:prstGeom prst="line">
            <a:avLst/>
          </a:prstGeom>
          <a:ln w="28575">
            <a:solidFill>
              <a:srgbClr val="290D7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10" b="26993"/>
          <a:stretch/>
        </p:blipFill>
        <p:spPr>
          <a:xfrm>
            <a:off x="10607532" y="6132378"/>
            <a:ext cx="1584468" cy="725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D326FACA-05C8-4751-9E76-8D3CF0C821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611" y="6116428"/>
            <a:ext cx="896453" cy="683011"/>
          </a:xfrm>
          <a:prstGeom prst="rect">
            <a:avLst/>
          </a:prstGeom>
        </p:spPr>
      </p:pic>
      <p:grpSp>
        <p:nvGrpSpPr>
          <p:cNvPr id="6" name="Groupe 5"/>
          <p:cNvGrpSpPr/>
          <p:nvPr/>
        </p:nvGrpSpPr>
        <p:grpSpPr>
          <a:xfrm>
            <a:off x="-1" y="12675"/>
            <a:ext cx="12192001" cy="835248"/>
            <a:chOff x="0" y="-27384"/>
            <a:chExt cx="9144000" cy="908720"/>
          </a:xfrm>
          <a:solidFill>
            <a:srgbClr val="290D77"/>
          </a:solidFill>
        </p:grpSpPr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0" y="-27384"/>
              <a:ext cx="9144000" cy="908720"/>
            </a:xfrm>
            <a:prstGeom prst="rect">
              <a:avLst/>
            </a:prstGeom>
            <a:grpFill/>
            <a:ln w="6350">
              <a:noFill/>
              <a:miter lim="800000"/>
              <a:headEnd/>
              <a:tailEnd/>
            </a:ln>
          </p:spPr>
          <p:txBody>
            <a:bodyPr lIns="72000"/>
            <a:lstStyle/>
            <a:p>
              <a:pPr marL="100012" eaLnBrk="0" hangingPunct="0">
                <a:defRPr/>
              </a:pPr>
              <a:endParaRPr lang="fr-FR" sz="1400" dirty="0">
                <a:solidFill>
                  <a:srgbClr val="FFFFFF"/>
                </a:solidFill>
                <a:latin typeface="Calibri" pitchFamily="-103" charset="0"/>
                <a:ea typeface="ＭＳ Ｐゴシック" pitchFamily="-103" charset="-128"/>
              </a:endParaRPr>
            </a:p>
          </p:txBody>
        </p:sp>
        <p:sp>
          <p:nvSpPr>
            <p:cNvPr id="8" name="Title 5">
              <a:extLst>
                <a:ext uri="{FF2B5EF4-FFF2-40B4-BE49-F238E27FC236}">
                  <a16:creationId xmlns:a16="http://schemas.microsoft.com/office/drawing/2014/main" id="{8B534105-160E-AF4B-9CEE-248E4FD505F9}"/>
                </a:ext>
              </a:extLst>
            </p:cNvPr>
            <p:cNvSpPr txBox="1">
              <a:spLocks/>
            </p:cNvSpPr>
            <p:nvPr/>
          </p:nvSpPr>
          <p:spPr>
            <a:xfrm>
              <a:off x="0" y="135707"/>
              <a:ext cx="6051395" cy="745629"/>
            </a:xfrm>
            <a:prstGeom prst="rect">
              <a:avLst/>
            </a:prstGeom>
            <a:grpFill/>
          </p:spPr>
          <p:txBody>
            <a:bodyPr anchor="ctr">
              <a:normAutofit/>
            </a:bodyPr>
            <a:lstStyle>
              <a:lvl1pPr algn="r" defTabSz="914354" rtl="0" eaLnBrk="1" latinLnBrk="0" hangingPunct="1">
                <a:spcBef>
                  <a:spcPct val="0"/>
                </a:spcBef>
                <a:buNone/>
                <a:defRPr sz="3200" b="1" kern="1200" cap="small" normalizeH="0" baseline="0">
                  <a:solidFill>
                    <a:schemeClr val="accent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</a:lstStyle>
            <a:p>
              <a:pPr algn="l" defTabSz="914382"/>
              <a:endParaRPr lang="en-US" sz="2000" i="1" dirty="0">
                <a:solidFill>
                  <a:schemeClr val="tx1"/>
                </a:solidFill>
                <a:latin typeface="+mj-lt"/>
                <a:ea typeface="+mn-ea"/>
                <a:cs typeface="Arial" charset="0"/>
              </a:endParaRP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0DA5D907-F99F-509E-21D5-4B6EC90954E6}"/>
              </a:ext>
            </a:extLst>
          </p:cNvPr>
          <p:cNvSpPr/>
          <p:nvPr/>
        </p:nvSpPr>
        <p:spPr>
          <a:xfrm>
            <a:off x="0" y="0"/>
            <a:ext cx="12192000" cy="2678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space réservé du numéro de diapositive 16">
            <a:extLst>
              <a:ext uri="{FF2B5EF4-FFF2-40B4-BE49-F238E27FC236}">
                <a16:creationId xmlns:a16="http://schemas.microsoft.com/office/drawing/2014/main" id="{1DEAE9F1-DACF-6ECF-D805-4DD646487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936570-D1AC-49F9-8F00-D389C6B2A991}" type="slidenum">
              <a:rPr lang="it-IT" smtClean="0"/>
              <a:pPr/>
              <a:t>9</a:t>
            </a:fld>
            <a:endParaRPr lang="it-IT" dirty="0"/>
          </a:p>
        </p:txBody>
      </p:sp>
      <p:sp>
        <p:nvSpPr>
          <p:cNvPr id="10" name="Titre 11">
            <a:extLst>
              <a:ext uri="{FF2B5EF4-FFF2-40B4-BE49-F238E27FC236}">
                <a16:creationId xmlns:a16="http://schemas.microsoft.com/office/drawing/2014/main" id="{23D5650F-3FB0-BB14-BCFD-FA63766BB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900" y="1137220"/>
            <a:ext cx="4913746" cy="1288328"/>
          </a:xfrm>
        </p:spPr>
        <p:txBody>
          <a:bodyPr>
            <a:normAutofit/>
          </a:bodyPr>
          <a:lstStyle/>
          <a:p>
            <a:pPr algn="l"/>
            <a:r>
              <a:rPr lang="fr-FR" sz="2700" b="1" dirty="0" err="1">
                <a:solidFill>
                  <a:srgbClr val="290D77"/>
                </a:solidFill>
              </a:rPr>
              <a:t>Experimental</a:t>
            </a:r>
            <a:r>
              <a:rPr lang="fr-FR" sz="2700" b="1" dirty="0">
                <a:solidFill>
                  <a:srgbClr val="290D77"/>
                </a:solidFill>
              </a:rPr>
              <a:t> </a:t>
            </a:r>
            <a:r>
              <a:rPr lang="fr-FR" sz="2700" b="1" dirty="0" err="1">
                <a:solidFill>
                  <a:srgbClr val="290D77"/>
                </a:solidFill>
              </a:rPr>
              <a:t>approach</a:t>
            </a:r>
            <a:r>
              <a:rPr lang="fr-FR" dirty="0"/>
              <a:t/>
            </a:r>
            <a:br>
              <a:rPr lang="fr-FR" dirty="0"/>
            </a:b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AD8A4A7-6163-2660-3A8C-38E942BFB8A7}"/>
              </a:ext>
            </a:extLst>
          </p:cNvPr>
          <p:cNvSpPr txBox="1"/>
          <p:nvPr/>
        </p:nvSpPr>
        <p:spPr>
          <a:xfrm>
            <a:off x="620806" y="2131156"/>
            <a:ext cx="526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>
                <a:latin typeface="+mj-lt"/>
              </a:rPr>
              <a:t>To combine non-intrusive </a:t>
            </a:r>
            <a:r>
              <a:rPr lang="fr-FR" sz="1600" b="1" dirty="0" err="1">
                <a:latin typeface="+mj-lt"/>
              </a:rPr>
              <a:t>method</a:t>
            </a:r>
            <a:r>
              <a:rPr lang="fr-FR" sz="1600" b="1" dirty="0">
                <a:latin typeface="+mj-lt"/>
              </a:rPr>
              <a:t> and </a:t>
            </a:r>
            <a:r>
              <a:rPr lang="fr-FR" sz="1600" b="1" dirty="0" err="1">
                <a:latin typeface="+mj-lt"/>
              </a:rPr>
              <a:t>obtain</a:t>
            </a:r>
            <a:r>
              <a:rPr lang="fr-FR" sz="1600" b="1" dirty="0">
                <a:latin typeface="+mj-lt"/>
              </a:rPr>
              <a:t> temperature </a:t>
            </a:r>
            <a:r>
              <a:rPr lang="fr-FR" sz="1600" b="1" dirty="0" err="1">
                <a:latin typeface="+mj-lt"/>
              </a:rPr>
              <a:t>field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measurements</a:t>
            </a:r>
            <a:r>
              <a:rPr lang="fr-FR" sz="1600" b="1" dirty="0">
                <a:latin typeface="+mj-lt"/>
              </a:rPr>
              <a:t>, diagnostics </a:t>
            </a:r>
            <a:r>
              <a:rPr lang="fr-FR" sz="1600" b="1" dirty="0" err="1">
                <a:latin typeface="+mj-lt"/>
              </a:rPr>
              <a:t>based</a:t>
            </a:r>
            <a:r>
              <a:rPr lang="fr-FR" sz="1600" b="1" dirty="0">
                <a:latin typeface="+mj-lt"/>
              </a:rPr>
              <a:t> on LIF are </a:t>
            </a:r>
            <a:r>
              <a:rPr lang="fr-FR" sz="1600" b="1" dirty="0" err="1">
                <a:latin typeface="+mj-lt"/>
              </a:rPr>
              <a:t>used</a:t>
            </a:r>
            <a:endParaRPr lang="fr-FR" b="1" dirty="0">
              <a:solidFill>
                <a:srgbClr val="FF0000"/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F98CACD-A94D-DC62-8B97-28E0634975F3}"/>
                  </a:ext>
                </a:extLst>
              </p:cNvPr>
              <p:cNvSpPr txBox="1"/>
              <p:nvPr/>
            </p:nvSpPr>
            <p:spPr>
              <a:xfrm>
                <a:off x="620806" y="3701754"/>
                <a:ext cx="1947584" cy="34503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l-GR" sz="2000" b="0" i="1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b>
                      </m:sSub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𝐶</m:t>
                      </m:r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p>
                        <m:sSup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000" b="0" i="1" smtClean="0">
                                  <a:latin typeface="Cambria Math" panose="02040503050406030204" pitchFamily="18" charset="0"/>
                                </a:rPr>
                                <m:t>λ</m:t>
                              </m:r>
                            </m:sub>
                          </m:sSub>
                          <m:r>
                            <a:rPr lang="fr-FR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</m:sup>
                      </m:sSup>
                    </m:oMath>
                  </m:oMathPara>
                </a14:m>
                <a:endParaRPr lang="fr-FR" sz="2000" dirty="0"/>
              </a:p>
            </p:txBody>
          </p:sp>
        </mc:Choice>
        <mc:Fallback xmlns="">
          <p:sp>
            <p:nvSpPr>
              <p:cNvPr id="9" name="ZoneTexte 8">
                <a:extLst>
                  <a:ext uri="{FF2B5EF4-FFF2-40B4-BE49-F238E27FC236}">
                    <a16:creationId xmlns:a16="http://schemas.microsoft.com/office/drawing/2014/main" id="{8F98CACD-A94D-DC62-8B97-28E0634975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806" y="3701754"/>
                <a:ext cx="1947584" cy="345031"/>
              </a:xfrm>
              <a:prstGeom prst="rect">
                <a:avLst/>
              </a:prstGeom>
              <a:blipFill>
                <a:blip r:embed="rId6"/>
                <a:stretch>
                  <a:fillRect l="-2821" r="-1254" b="-2456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ZoneTexte 12">
            <a:extLst>
              <a:ext uri="{FF2B5EF4-FFF2-40B4-BE49-F238E27FC236}">
                <a16:creationId xmlns:a16="http://schemas.microsoft.com/office/drawing/2014/main" id="{3D9D9811-62B0-A9E4-EB2C-AA794CF2390F}"/>
              </a:ext>
            </a:extLst>
          </p:cNvPr>
          <p:cNvSpPr txBox="1"/>
          <p:nvPr/>
        </p:nvSpPr>
        <p:spPr>
          <a:xfrm>
            <a:off x="2704512" y="3578771"/>
            <a:ext cx="294814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600" dirty="0">
                <a:latin typeface="+mj-lt"/>
              </a:rPr>
              <a:t>Fluorescence signal </a:t>
            </a:r>
            <a:r>
              <a:rPr lang="fr-FR" sz="1600" dirty="0" err="1">
                <a:latin typeface="+mj-lt"/>
              </a:rPr>
              <a:t>is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among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others</a:t>
            </a:r>
            <a:r>
              <a:rPr lang="fr-FR" sz="1600" dirty="0">
                <a:latin typeface="+mj-lt"/>
              </a:rPr>
              <a:t> </a:t>
            </a:r>
            <a:r>
              <a:rPr lang="fr-FR" sz="1600" b="1" dirty="0" err="1">
                <a:solidFill>
                  <a:srgbClr val="FF0000"/>
                </a:solidFill>
                <a:latin typeface="+mj-lt"/>
              </a:rPr>
              <a:t>dependent</a:t>
            </a:r>
            <a:r>
              <a:rPr lang="fr-FR" sz="1600" b="1" dirty="0">
                <a:solidFill>
                  <a:srgbClr val="FF0000"/>
                </a:solidFill>
                <a:latin typeface="+mj-lt"/>
              </a:rPr>
              <a:t> on temperature</a:t>
            </a:r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A72668DB-5A3F-4B16-34F8-4C8499701161}"/>
              </a:ext>
            </a:extLst>
          </p:cNvPr>
          <p:cNvSpPr/>
          <p:nvPr/>
        </p:nvSpPr>
        <p:spPr>
          <a:xfrm>
            <a:off x="594636" y="3546963"/>
            <a:ext cx="5170394" cy="753677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926B42F-1289-4FF9-6F3F-D5E89163F3E2}"/>
              </a:ext>
            </a:extLst>
          </p:cNvPr>
          <p:cNvSpPr txBox="1"/>
          <p:nvPr/>
        </p:nvSpPr>
        <p:spPr>
          <a:xfrm>
            <a:off x="4247855" y="5032911"/>
            <a:ext cx="4097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 err="1">
                <a:latin typeface="+mj-lt"/>
              </a:rPr>
              <a:t>Ratiometric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b="1" dirty="0" err="1">
                <a:latin typeface="+mj-lt"/>
              </a:rPr>
              <a:t>methods</a:t>
            </a:r>
            <a:r>
              <a:rPr lang="fr-FR" sz="1600" b="1" dirty="0">
                <a:latin typeface="+mj-lt"/>
              </a:rPr>
              <a:t> </a:t>
            </a:r>
            <a:r>
              <a:rPr lang="fr-FR" sz="1600" dirty="0">
                <a:latin typeface="+mj-lt"/>
              </a:rPr>
              <a:t>(</a:t>
            </a:r>
            <a:r>
              <a:rPr lang="fr-FR" sz="1600" dirty="0" err="1">
                <a:latin typeface="+mj-lt"/>
              </a:rPr>
              <a:t>measurements</a:t>
            </a:r>
            <a:r>
              <a:rPr lang="fr-FR" sz="1600" dirty="0">
                <a:latin typeface="+mj-lt"/>
              </a:rPr>
              <a:t> on 2 </a:t>
            </a:r>
            <a:r>
              <a:rPr lang="fr-FR" sz="1600" dirty="0" err="1">
                <a:latin typeface="+mj-lt"/>
              </a:rPr>
              <a:t>different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wavelengths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simultaneoulsy</a:t>
            </a:r>
            <a:r>
              <a:rPr lang="fr-FR" sz="1600" dirty="0">
                <a:latin typeface="+mj-lt"/>
              </a:rPr>
              <a:t>) </a:t>
            </a:r>
            <a:r>
              <a:rPr lang="fr-FR" sz="1600" dirty="0" err="1">
                <a:latin typeface="+mj-lt"/>
              </a:rPr>
              <a:t>allow</a:t>
            </a:r>
            <a:r>
              <a:rPr lang="fr-FR" sz="1600" dirty="0">
                <a:latin typeface="+mj-lt"/>
              </a:rPr>
              <a:t> one </a:t>
            </a:r>
            <a:r>
              <a:rPr lang="fr-FR" sz="1600" b="1" u="sng" dirty="0">
                <a:latin typeface="+mj-lt"/>
              </a:rPr>
              <a:t>to </a:t>
            </a:r>
            <a:r>
              <a:rPr lang="fr-FR" sz="1600" b="1" u="sng" dirty="0" err="1">
                <a:latin typeface="+mj-lt"/>
              </a:rPr>
              <a:t>disregard</a:t>
            </a:r>
            <a:r>
              <a:rPr lang="fr-FR" sz="1600" b="1" u="sng" dirty="0">
                <a:latin typeface="+mj-lt"/>
              </a:rPr>
              <a:t> </a:t>
            </a:r>
            <a:r>
              <a:rPr lang="fr-FR" sz="1600" b="1" u="sng" dirty="0" err="1">
                <a:latin typeface="+mj-lt"/>
              </a:rPr>
              <a:t>parameters</a:t>
            </a:r>
            <a:r>
              <a:rPr lang="fr-FR" sz="1600" b="1" u="sng" dirty="0">
                <a:latin typeface="+mj-lt"/>
              </a:rPr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03396F9-812E-F771-45F8-CB361D29CA4C}"/>
                  </a:ext>
                </a:extLst>
              </p:cNvPr>
              <p:cNvSpPr txBox="1"/>
              <p:nvPr/>
            </p:nvSpPr>
            <p:spPr>
              <a:xfrm>
                <a:off x="1088657" y="5225463"/>
                <a:ext cx="2959465" cy="6724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fr-FR" sz="24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b>
                    </m:sSub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fr-FR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  <m:r>
                      <a:rPr lang="fr-FR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fr-FR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fr-FR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num>
                      <m:den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fr-FR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fr-FR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fr-FR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sSub>
                              <m:sSubPr>
                                <m:ctrlP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fr-FR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fr-FR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p>
                        </m:sSup>
                      </m:den>
                    </m:f>
                  </m:oMath>
                </a14:m>
                <a:r>
                  <a:rPr lang="fr-FR" sz="2400" dirty="0">
                    <a:solidFill>
                      <a:schemeClr val="tx1"/>
                    </a:solidFill>
                  </a:rPr>
                  <a:t> </a:t>
                </a:r>
                <a:endParaRPr lang="fr-FR" sz="2400" dirty="0"/>
              </a:p>
            </p:txBody>
          </p:sp>
        </mc:Choice>
        <mc:Fallback xmlns=""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203396F9-812E-F771-45F8-CB361D29CA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57" y="5225463"/>
                <a:ext cx="2959465" cy="6724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D84E740E-748D-B4A5-47F7-BDFB9E546134}"/>
              </a:ext>
            </a:extLst>
          </p:cNvPr>
          <p:cNvCxnSpPr>
            <a:cxnSpLocks/>
          </p:cNvCxnSpPr>
          <p:nvPr/>
        </p:nvCxnSpPr>
        <p:spPr>
          <a:xfrm flipH="1">
            <a:off x="2696030" y="4370347"/>
            <a:ext cx="8481" cy="76560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 : coins arrondis 27">
            <a:extLst>
              <a:ext uri="{FF2B5EF4-FFF2-40B4-BE49-F238E27FC236}">
                <a16:creationId xmlns:a16="http://schemas.microsoft.com/office/drawing/2014/main" id="{8FA1FF25-0E16-B805-07F1-3B610EFECD24}"/>
              </a:ext>
            </a:extLst>
          </p:cNvPr>
          <p:cNvSpPr/>
          <p:nvPr/>
        </p:nvSpPr>
        <p:spPr>
          <a:xfrm>
            <a:off x="968190" y="5144085"/>
            <a:ext cx="3200400" cy="835249"/>
          </a:xfrm>
          <a:prstGeom prst="roundRect">
            <a:avLst/>
          </a:prstGeom>
          <a:noFill/>
          <a:ln w="28575">
            <a:solidFill>
              <a:srgbClr val="290D7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BAC862C-ED2D-B9F5-69E9-60BBE400A525}"/>
              </a:ext>
            </a:extLst>
          </p:cNvPr>
          <p:cNvSpPr txBox="1"/>
          <p:nvPr/>
        </p:nvSpPr>
        <p:spPr>
          <a:xfrm>
            <a:off x="8757338" y="1492240"/>
            <a:ext cx="328726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>
                <a:latin typeface="+mj-lt"/>
              </a:rPr>
              <a:t>Several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ratiometric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methods</a:t>
            </a:r>
            <a:r>
              <a:rPr lang="fr-FR" sz="1600" dirty="0">
                <a:latin typeface="+mj-lt"/>
              </a:rPr>
              <a:t> can </a:t>
            </a:r>
            <a:r>
              <a:rPr lang="fr-FR" sz="1600" dirty="0" err="1">
                <a:latin typeface="+mj-lt"/>
              </a:rPr>
              <a:t>be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used</a:t>
            </a:r>
            <a:endParaRPr lang="fr-FR" sz="1600" dirty="0">
              <a:latin typeface="+mj-lt"/>
            </a:endParaRPr>
          </a:p>
          <a:p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>
                <a:latin typeface="+mj-lt"/>
              </a:rPr>
              <a:t>In </a:t>
            </a:r>
            <a:r>
              <a:rPr lang="fr-FR" sz="1600" dirty="0" err="1">
                <a:latin typeface="+mj-lt"/>
              </a:rPr>
              <a:t>our</a:t>
            </a:r>
            <a:r>
              <a:rPr lang="fr-FR" sz="1600" dirty="0">
                <a:latin typeface="+mj-lt"/>
              </a:rPr>
              <a:t> case, </a:t>
            </a:r>
            <a:r>
              <a:rPr lang="fr-FR" sz="1600" dirty="0" err="1">
                <a:latin typeface="+mj-lt"/>
              </a:rPr>
              <a:t>we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focused</a:t>
            </a:r>
            <a:r>
              <a:rPr lang="fr-FR" sz="1600" dirty="0">
                <a:latin typeface="+mj-lt"/>
              </a:rPr>
              <a:t> on the 2 </a:t>
            </a:r>
            <a:r>
              <a:rPr lang="fr-FR" sz="1600" dirty="0" err="1">
                <a:latin typeface="+mj-lt"/>
              </a:rPr>
              <a:t>colours</a:t>
            </a:r>
            <a:r>
              <a:rPr lang="fr-FR" sz="1600" dirty="0">
                <a:latin typeface="+mj-lt"/>
              </a:rPr>
              <a:t> 1 single </a:t>
            </a:r>
            <a:r>
              <a:rPr lang="fr-FR" sz="1600" dirty="0" err="1">
                <a:latin typeface="+mj-lt"/>
              </a:rPr>
              <a:t>dye</a:t>
            </a:r>
            <a:r>
              <a:rPr lang="fr-FR" sz="1600" dirty="0">
                <a:latin typeface="+mj-lt"/>
              </a:rPr>
              <a:t> LIF (2cLIF)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>
              <a:latin typeface="+mj-l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 err="1">
                <a:latin typeface="+mj-lt"/>
              </a:rPr>
              <a:t>Since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study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concerns</a:t>
            </a:r>
            <a:r>
              <a:rPr lang="fr-FR" sz="1600" dirty="0">
                <a:latin typeface="+mj-lt"/>
              </a:rPr>
              <a:t> the </a:t>
            </a:r>
            <a:r>
              <a:rPr lang="fr-FR" sz="1600" dirty="0" err="1">
                <a:latin typeface="+mj-lt"/>
              </a:rPr>
              <a:t>continuous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oily</a:t>
            </a:r>
            <a:r>
              <a:rPr lang="fr-FR" sz="1600" dirty="0">
                <a:latin typeface="+mj-lt"/>
              </a:rPr>
              <a:t> phase of the </a:t>
            </a:r>
            <a:r>
              <a:rPr lang="fr-FR" sz="1600" dirty="0" err="1">
                <a:latin typeface="+mj-lt"/>
              </a:rPr>
              <a:t>emulsion</a:t>
            </a:r>
            <a:r>
              <a:rPr lang="fr-FR" sz="1600" dirty="0">
                <a:latin typeface="+mj-lt"/>
              </a:rPr>
              <a:t>, a </a:t>
            </a:r>
            <a:r>
              <a:rPr lang="fr-FR" sz="1600" dirty="0" err="1">
                <a:latin typeface="+mj-lt"/>
              </a:rPr>
              <a:t>coherent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dye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had</a:t>
            </a:r>
            <a:r>
              <a:rPr lang="fr-FR" sz="1600" dirty="0">
                <a:latin typeface="+mj-lt"/>
              </a:rPr>
              <a:t> to </a:t>
            </a:r>
            <a:r>
              <a:rPr lang="fr-FR" sz="1600" dirty="0" err="1">
                <a:latin typeface="+mj-lt"/>
              </a:rPr>
              <a:t>be</a:t>
            </a:r>
            <a:r>
              <a:rPr lang="fr-FR" sz="1600" dirty="0">
                <a:latin typeface="+mj-lt"/>
              </a:rPr>
              <a:t> </a:t>
            </a:r>
            <a:r>
              <a:rPr lang="fr-FR" sz="1600" dirty="0" err="1">
                <a:latin typeface="+mj-lt"/>
              </a:rPr>
              <a:t>choosen</a:t>
            </a:r>
            <a:r>
              <a:rPr lang="fr-FR" sz="1600" dirty="0">
                <a:latin typeface="+mj-lt"/>
              </a:rPr>
              <a:t> 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0D80E5-2E61-AA17-AEFF-813B01910C9C}"/>
              </a:ext>
            </a:extLst>
          </p:cNvPr>
          <p:cNvSpPr txBox="1"/>
          <p:nvPr/>
        </p:nvSpPr>
        <p:spPr>
          <a:xfrm>
            <a:off x="0" y="375846"/>
            <a:ext cx="118964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400" b="1" dirty="0" err="1">
                <a:solidFill>
                  <a:schemeClr val="bg1"/>
                </a:solidFill>
              </a:rPr>
              <a:t>Study</a:t>
            </a:r>
            <a:r>
              <a:rPr lang="fr-FR" sz="1400" b="1" dirty="0">
                <a:solidFill>
                  <a:schemeClr val="bg1"/>
                </a:solidFill>
              </a:rPr>
              <a:t> of the </a:t>
            </a:r>
            <a:r>
              <a:rPr lang="fr-FR" sz="1400" b="1" dirty="0" err="1">
                <a:solidFill>
                  <a:schemeClr val="bg1"/>
                </a:solidFill>
              </a:rPr>
              <a:t>internal</a:t>
            </a:r>
            <a:r>
              <a:rPr lang="fr-FR" sz="1400" b="1" dirty="0">
                <a:solidFill>
                  <a:schemeClr val="bg1"/>
                </a:solidFill>
              </a:rPr>
              <a:t> temperature </a:t>
            </a:r>
            <a:r>
              <a:rPr lang="fr-FR" sz="1400" b="1" dirty="0" err="1">
                <a:solidFill>
                  <a:schemeClr val="bg1"/>
                </a:solidFill>
              </a:rPr>
              <a:t>field</a:t>
            </a:r>
            <a:r>
              <a:rPr lang="fr-FR" sz="1400" b="1" dirty="0">
                <a:solidFill>
                  <a:schemeClr val="bg1"/>
                </a:solidFill>
              </a:rPr>
              <a:t> </a:t>
            </a:r>
            <a:r>
              <a:rPr lang="fr-FR" sz="1400" b="1" dirty="0" err="1">
                <a:solidFill>
                  <a:schemeClr val="bg1"/>
                </a:solidFill>
              </a:rPr>
              <a:t>within</a:t>
            </a:r>
            <a:r>
              <a:rPr lang="fr-FR" sz="1400" b="1" dirty="0">
                <a:solidFill>
                  <a:schemeClr val="bg1"/>
                </a:solidFill>
              </a:rPr>
              <a:t> an n-</a:t>
            </a:r>
            <a:r>
              <a:rPr lang="fr-FR" sz="1400" b="1" dirty="0" err="1">
                <a:solidFill>
                  <a:schemeClr val="bg1"/>
                </a:solidFill>
              </a:rPr>
              <a:t>tetradecane</a:t>
            </a:r>
            <a:r>
              <a:rPr lang="fr-FR" sz="1400" b="1" dirty="0">
                <a:solidFill>
                  <a:schemeClr val="bg1"/>
                </a:solidFill>
              </a:rPr>
              <a:t> droplet </a:t>
            </a:r>
            <a:r>
              <a:rPr lang="fr-FR" sz="1400" b="1" dirty="0" err="1">
                <a:solidFill>
                  <a:schemeClr val="bg1"/>
                </a:solidFill>
              </a:rPr>
              <a:t>under</a:t>
            </a:r>
            <a:r>
              <a:rPr lang="fr-FR" sz="1400" b="1" dirty="0">
                <a:solidFill>
                  <a:schemeClr val="bg1"/>
                </a:solidFill>
              </a:rPr>
              <a:t> radiant </a:t>
            </a:r>
            <a:r>
              <a:rPr lang="fr-FR" sz="1400" b="1" dirty="0" err="1">
                <a:solidFill>
                  <a:schemeClr val="bg1"/>
                </a:solidFill>
              </a:rPr>
              <a:t>heating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C4D2C4D-DA41-86F1-3B70-808619C254AB}"/>
              </a:ext>
            </a:extLst>
          </p:cNvPr>
          <p:cNvSpPr txBox="1"/>
          <p:nvPr/>
        </p:nvSpPr>
        <p:spPr>
          <a:xfrm>
            <a:off x="275900" y="-4573"/>
            <a:ext cx="112150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Introduction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>
                <a:solidFill>
                  <a:schemeClr val="bg1"/>
                </a:solidFill>
              </a:rPr>
              <a:t>Materials &amp; Methods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	</a:t>
            </a:r>
            <a:r>
              <a:rPr lang="fr-FR" sz="1400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Results</a:t>
            </a:r>
            <a:r>
              <a:rPr lang="fr-FR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		Conclusion &amp; Perspectives	</a:t>
            </a:r>
            <a:r>
              <a:rPr lang="fr-FR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476102" y="6241204"/>
            <a:ext cx="5543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Lemoine</a:t>
            </a:r>
            <a:r>
              <a:rPr lang="en-US" dirty="0" smtClean="0"/>
              <a:t> </a:t>
            </a:r>
            <a:r>
              <a:rPr lang="en-US" dirty="0"/>
              <a:t>F</a:t>
            </a:r>
            <a:r>
              <a:rPr lang="en-US" dirty="0" smtClean="0"/>
              <a:t>. </a:t>
            </a:r>
            <a:r>
              <a:rPr lang="en-US" dirty="0"/>
              <a:t>and </a:t>
            </a:r>
            <a:r>
              <a:rPr lang="en-US" dirty="0" smtClean="0"/>
              <a:t>Castanet </a:t>
            </a:r>
            <a:r>
              <a:rPr lang="en-US" dirty="0"/>
              <a:t>G</a:t>
            </a:r>
            <a:r>
              <a:rPr lang="en-US" dirty="0" smtClean="0"/>
              <a:t>. (</a:t>
            </a:r>
            <a:r>
              <a:rPr lang="en-US" i="1" dirty="0" smtClean="0"/>
              <a:t>Experiments </a:t>
            </a:r>
            <a:r>
              <a:rPr lang="en-US" i="1" dirty="0"/>
              <a:t>in </a:t>
            </a:r>
            <a:r>
              <a:rPr lang="en-US" i="1" dirty="0" smtClean="0"/>
              <a:t>Fluids</a:t>
            </a:r>
            <a:r>
              <a:rPr lang="en-US" dirty="0" smtClean="0"/>
              <a:t>, 2013)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4211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Rouge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5783</TotalTime>
  <Words>1561</Words>
  <Application>Microsoft Office PowerPoint</Application>
  <PresentationFormat>Grand écran</PresentationFormat>
  <Paragraphs>293</Paragraphs>
  <Slides>20</Slides>
  <Notes>11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1" baseType="lpstr">
      <vt:lpstr>ＭＳ Ｐゴシック</vt:lpstr>
      <vt:lpstr>Arial</vt:lpstr>
      <vt:lpstr>Calibri</vt:lpstr>
      <vt:lpstr>Calibri Light</vt:lpstr>
      <vt:lpstr>Cambria Math</vt:lpstr>
      <vt:lpstr>Courier New</vt:lpstr>
      <vt:lpstr>DengXian</vt:lpstr>
      <vt:lpstr>Open Sans</vt:lpstr>
      <vt:lpstr>Symbol</vt:lpstr>
      <vt:lpstr>Wingdings</vt:lpstr>
      <vt:lpstr>Tema di Office</vt:lpstr>
      <vt:lpstr>Mesure du champ de température dans une goutte d’émulsion d’eau dans l’huile par LIF-2c.</vt:lpstr>
      <vt:lpstr>Présentation PowerPoint</vt:lpstr>
      <vt:lpstr>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Experimental approach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Conclusion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measurement of emulsion dispersed phase using LIF2C technique</dc:title>
  <dc:creator>Utente</dc:creator>
  <cp:lastModifiedBy>Bellettre Jérôme</cp:lastModifiedBy>
  <cp:revision>317</cp:revision>
  <dcterms:created xsi:type="dcterms:W3CDTF">2022-09-28T08:12:54Z</dcterms:created>
  <dcterms:modified xsi:type="dcterms:W3CDTF">2024-09-24T12:18:04Z</dcterms:modified>
</cp:coreProperties>
</file>